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7" r:id="rId4"/>
    <p:sldId id="258" r:id="rId5"/>
    <p:sldId id="281" r:id="rId6"/>
    <p:sldId id="282" r:id="rId7"/>
    <p:sldId id="261" r:id="rId8"/>
    <p:sldId id="269" r:id="rId9"/>
    <p:sldId id="270" r:id="rId10"/>
    <p:sldId id="264" r:id="rId11"/>
    <p:sldId id="263" r:id="rId12"/>
    <p:sldId id="260" r:id="rId13"/>
    <p:sldId id="262" r:id="rId14"/>
    <p:sldId id="272" r:id="rId15"/>
    <p:sldId id="266" r:id="rId16"/>
    <p:sldId id="283" r:id="rId17"/>
    <p:sldId id="285" r:id="rId18"/>
    <p:sldId id="273" r:id="rId19"/>
    <p:sldId id="268" r:id="rId20"/>
    <p:sldId id="275" r:id="rId21"/>
    <p:sldId id="271" r:id="rId22"/>
    <p:sldId id="276" r:id="rId23"/>
    <p:sldId id="278" r:id="rId24"/>
    <p:sldId id="279" r:id="rId25"/>
    <p:sldId id="28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4660"/>
  </p:normalViewPr>
  <p:slideViewPr>
    <p:cSldViewPr snapToGrid="0">
      <p:cViewPr varScale="1">
        <p:scale>
          <a:sx n="112" d="100"/>
          <a:sy n="112" d="100"/>
        </p:scale>
        <p:origin x="15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sv-SE"/>
              <a:t>Klicka här för att ändra mall för rubrikformat</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US" dirty="0"/>
          </a:p>
        </p:txBody>
      </p:sp>
      <p:sp>
        <p:nvSpPr>
          <p:cNvPr id="4" name="Date Placeholder 3"/>
          <p:cNvSpPr>
            <a:spLocks noGrp="1"/>
          </p:cNvSpPr>
          <p:nvPr>
            <p:ph type="dt" sz="half" idx="10"/>
          </p:nvPr>
        </p:nvSpPr>
        <p:spPr/>
        <p:txBody>
          <a:bodyPr/>
          <a:lstStyle/>
          <a:p>
            <a:fld id="{4016FF08-6BAE-4B53-AF7A-A2274540CFFA}" type="datetimeFigureOut">
              <a:rPr lang="sv-SE" smtClean="0"/>
              <a:t>2022-05-11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3A8F66CC-77A4-4CA6-AA66-0A8564AC1AD3}" type="slidenum">
              <a:rPr lang="sv-SE" smtClean="0"/>
              <a:t>‹#›</a:t>
            </a:fld>
            <a:endParaRPr lang="sv-SE"/>
          </a:p>
        </p:txBody>
      </p:sp>
    </p:spTree>
    <p:extLst>
      <p:ext uri="{BB962C8B-B14F-4D97-AF65-F5344CB8AC3E}">
        <p14:creationId xmlns:p14="http://schemas.microsoft.com/office/powerpoint/2010/main" val="373474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Vertical Text Placeholder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4016FF08-6BAE-4B53-AF7A-A2274540CFFA}" type="datetimeFigureOut">
              <a:rPr lang="sv-SE" smtClean="0"/>
              <a:t>2022-05-11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3A8F66CC-77A4-4CA6-AA66-0A8564AC1AD3}" type="slidenum">
              <a:rPr lang="sv-SE" smtClean="0"/>
              <a:t>‹#›</a:t>
            </a:fld>
            <a:endParaRPr lang="sv-SE"/>
          </a:p>
        </p:txBody>
      </p:sp>
    </p:spTree>
    <p:extLst>
      <p:ext uri="{BB962C8B-B14F-4D97-AF65-F5344CB8AC3E}">
        <p14:creationId xmlns:p14="http://schemas.microsoft.com/office/powerpoint/2010/main" val="30998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sv-SE"/>
              <a:t>Klicka här för att ändra mall för rubrikformat</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4016FF08-6BAE-4B53-AF7A-A2274540CFFA}" type="datetimeFigureOut">
              <a:rPr lang="sv-SE" smtClean="0"/>
              <a:t>2022-05-11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3A8F66CC-77A4-4CA6-AA66-0A8564AC1AD3}" type="slidenum">
              <a:rPr lang="sv-SE" smtClean="0"/>
              <a:t>‹#›</a:t>
            </a:fld>
            <a:endParaRPr lang="sv-SE"/>
          </a:p>
        </p:txBody>
      </p:sp>
    </p:spTree>
    <p:extLst>
      <p:ext uri="{BB962C8B-B14F-4D97-AF65-F5344CB8AC3E}">
        <p14:creationId xmlns:p14="http://schemas.microsoft.com/office/powerpoint/2010/main" val="2867742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4016FF08-6BAE-4B53-AF7A-A2274540CFFA}" type="datetimeFigureOut">
              <a:rPr lang="sv-SE" smtClean="0"/>
              <a:t>2022-05-11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3A8F66CC-77A4-4CA6-AA66-0A8564AC1AD3}" type="slidenum">
              <a:rPr lang="sv-SE" smtClean="0"/>
              <a:t>‹#›</a:t>
            </a:fld>
            <a:endParaRPr lang="sv-SE"/>
          </a:p>
        </p:txBody>
      </p:sp>
    </p:spTree>
    <p:extLst>
      <p:ext uri="{BB962C8B-B14F-4D97-AF65-F5344CB8AC3E}">
        <p14:creationId xmlns:p14="http://schemas.microsoft.com/office/powerpoint/2010/main" val="81605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sv-SE"/>
              <a:t>Klicka här för att ändra mall för rubrikformat</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4016FF08-6BAE-4B53-AF7A-A2274540CFFA}" type="datetimeFigureOut">
              <a:rPr lang="sv-SE" smtClean="0"/>
              <a:t>2022-05-11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3A8F66CC-77A4-4CA6-AA66-0A8564AC1AD3}" type="slidenum">
              <a:rPr lang="sv-SE" smtClean="0"/>
              <a:t>‹#›</a:t>
            </a:fld>
            <a:endParaRPr lang="sv-SE"/>
          </a:p>
        </p:txBody>
      </p:sp>
    </p:spTree>
    <p:extLst>
      <p:ext uri="{BB962C8B-B14F-4D97-AF65-F5344CB8AC3E}">
        <p14:creationId xmlns:p14="http://schemas.microsoft.com/office/powerpoint/2010/main" val="259557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4016FF08-6BAE-4B53-AF7A-A2274540CFFA}" type="datetimeFigureOut">
              <a:rPr lang="sv-SE" smtClean="0"/>
              <a:t>2022-05-11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3A8F66CC-77A4-4CA6-AA66-0A8564AC1AD3}" type="slidenum">
              <a:rPr lang="sv-SE" smtClean="0"/>
              <a:t>‹#›</a:t>
            </a:fld>
            <a:endParaRPr lang="sv-SE"/>
          </a:p>
        </p:txBody>
      </p:sp>
    </p:spTree>
    <p:extLst>
      <p:ext uri="{BB962C8B-B14F-4D97-AF65-F5344CB8AC3E}">
        <p14:creationId xmlns:p14="http://schemas.microsoft.com/office/powerpoint/2010/main" val="64224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sv-SE"/>
              <a:t>Klicka här för att ändra mall för rubrikformat</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p:cNvSpPr>
            <a:spLocks noGrp="1"/>
          </p:cNvSpPr>
          <p:nvPr>
            <p:ph sz="half" idx="2"/>
          </p:nvPr>
        </p:nvSpPr>
        <p:spPr>
          <a:xfrm>
            <a:off x="629842" y="2505075"/>
            <a:ext cx="3868340"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p:cNvSpPr>
            <a:spLocks noGrp="1"/>
          </p:cNvSpPr>
          <p:nvPr>
            <p:ph sz="quarter" idx="4"/>
          </p:nvPr>
        </p:nvSpPr>
        <p:spPr>
          <a:xfrm>
            <a:off x="4629150" y="2505075"/>
            <a:ext cx="3887391"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7" name="Date Placeholder 6"/>
          <p:cNvSpPr>
            <a:spLocks noGrp="1"/>
          </p:cNvSpPr>
          <p:nvPr>
            <p:ph type="dt" sz="half" idx="10"/>
          </p:nvPr>
        </p:nvSpPr>
        <p:spPr/>
        <p:txBody>
          <a:bodyPr/>
          <a:lstStyle/>
          <a:p>
            <a:fld id="{4016FF08-6BAE-4B53-AF7A-A2274540CFFA}" type="datetimeFigureOut">
              <a:rPr lang="sv-SE" smtClean="0"/>
              <a:t>2022-05-11</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3A8F66CC-77A4-4CA6-AA66-0A8564AC1AD3}" type="slidenum">
              <a:rPr lang="sv-SE" smtClean="0"/>
              <a:t>‹#›</a:t>
            </a:fld>
            <a:endParaRPr lang="sv-SE"/>
          </a:p>
        </p:txBody>
      </p:sp>
    </p:spTree>
    <p:extLst>
      <p:ext uri="{BB962C8B-B14F-4D97-AF65-F5344CB8AC3E}">
        <p14:creationId xmlns:p14="http://schemas.microsoft.com/office/powerpoint/2010/main" val="1510065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mall för rubrikformat</a:t>
            </a:r>
            <a:endParaRPr lang="en-US" dirty="0"/>
          </a:p>
        </p:txBody>
      </p:sp>
      <p:sp>
        <p:nvSpPr>
          <p:cNvPr id="3" name="Date Placeholder 2"/>
          <p:cNvSpPr>
            <a:spLocks noGrp="1"/>
          </p:cNvSpPr>
          <p:nvPr>
            <p:ph type="dt" sz="half" idx="10"/>
          </p:nvPr>
        </p:nvSpPr>
        <p:spPr/>
        <p:txBody>
          <a:bodyPr/>
          <a:lstStyle/>
          <a:p>
            <a:fld id="{4016FF08-6BAE-4B53-AF7A-A2274540CFFA}" type="datetimeFigureOut">
              <a:rPr lang="sv-SE" smtClean="0"/>
              <a:t>2022-05-11</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3A8F66CC-77A4-4CA6-AA66-0A8564AC1AD3}" type="slidenum">
              <a:rPr lang="sv-SE" smtClean="0"/>
              <a:t>‹#›</a:t>
            </a:fld>
            <a:endParaRPr lang="sv-SE"/>
          </a:p>
        </p:txBody>
      </p:sp>
    </p:spTree>
    <p:extLst>
      <p:ext uri="{BB962C8B-B14F-4D97-AF65-F5344CB8AC3E}">
        <p14:creationId xmlns:p14="http://schemas.microsoft.com/office/powerpoint/2010/main" val="2211657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6FF08-6BAE-4B53-AF7A-A2274540CFFA}" type="datetimeFigureOut">
              <a:rPr lang="sv-SE" smtClean="0"/>
              <a:t>2022-05-11</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3A8F66CC-77A4-4CA6-AA66-0A8564AC1AD3}" type="slidenum">
              <a:rPr lang="sv-SE" smtClean="0"/>
              <a:t>‹#›</a:t>
            </a:fld>
            <a:endParaRPr lang="sv-SE"/>
          </a:p>
        </p:txBody>
      </p:sp>
    </p:spTree>
    <p:extLst>
      <p:ext uri="{BB962C8B-B14F-4D97-AF65-F5344CB8AC3E}">
        <p14:creationId xmlns:p14="http://schemas.microsoft.com/office/powerpoint/2010/main" val="1611797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sv-SE"/>
              <a:t>Klicka här för att ändra mall för rubrikformat</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4016FF08-6BAE-4B53-AF7A-A2274540CFFA}" type="datetimeFigureOut">
              <a:rPr lang="sv-SE" smtClean="0"/>
              <a:t>2022-05-11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3A8F66CC-77A4-4CA6-AA66-0A8564AC1AD3}" type="slidenum">
              <a:rPr lang="sv-SE" smtClean="0"/>
              <a:t>‹#›</a:t>
            </a:fld>
            <a:endParaRPr lang="sv-SE"/>
          </a:p>
        </p:txBody>
      </p:sp>
    </p:spTree>
    <p:extLst>
      <p:ext uri="{BB962C8B-B14F-4D97-AF65-F5344CB8AC3E}">
        <p14:creationId xmlns:p14="http://schemas.microsoft.com/office/powerpoint/2010/main" val="316975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sv-SE"/>
              <a:t>Klicka här för att ändra mall för rubrikformat</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4016FF08-6BAE-4B53-AF7A-A2274540CFFA}" type="datetimeFigureOut">
              <a:rPr lang="sv-SE" smtClean="0"/>
              <a:t>2022-05-11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3A8F66CC-77A4-4CA6-AA66-0A8564AC1AD3}" type="slidenum">
              <a:rPr lang="sv-SE" smtClean="0"/>
              <a:t>‹#›</a:t>
            </a:fld>
            <a:endParaRPr lang="sv-SE"/>
          </a:p>
        </p:txBody>
      </p:sp>
    </p:spTree>
    <p:extLst>
      <p:ext uri="{BB962C8B-B14F-4D97-AF65-F5344CB8AC3E}">
        <p14:creationId xmlns:p14="http://schemas.microsoft.com/office/powerpoint/2010/main" val="3062296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sv-SE"/>
              <a:t>Klicka här för att ändra mall för rubrikformat</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6FF08-6BAE-4B53-AF7A-A2274540CFFA}" type="datetimeFigureOut">
              <a:rPr lang="sv-SE" smtClean="0"/>
              <a:t>2022-05-11</a:t>
            </a:fld>
            <a:endParaRPr lang="sv-S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8F66CC-77A4-4CA6-AA66-0A8564AC1AD3}" type="slidenum">
              <a:rPr lang="sv-SE" smtClean="0"/>
              <a:t>‹#›</a:t>
            </a:fld>
            <a:endParaRPr lang="sv-SE"/>
          </a:p>
        </p:txBody>
      </p:sp>
    </p:spTree>
    <p:extLst>
      <p:ext uri="{BB962C8B-B14F-4D97-AF65-F5344CB8AC3E}">
        <p14:creationId xmlns:p14="http://schemas.microsoft.com/office/powerpoint/2010/main" val="35063336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4590DBA-D4B0-42BB-98F2-29B923564030}"/>
              </a:ext>
            </a:extLst>
          </p:cNvPr>
          <p:cNvSpPr>
            <a:spLocks noGrp="1"/>
          </p:cNvSpPr>
          <p:nvPr>
            <p:ph type="ctrTitle"/>
          </p:nvPr>
        </p:nvSpPr>
        <p:spPr/>
        <p:txBody>
          <a:bodyPr/>
          <a:lstStyle/>
          <a:p>
            <a:r>
              <a:rPr lang="sv-SE" dirty="0" err="1"/>
              <a:t>Thermal</a:t>
            </a:r>
            <a:r>
              <a:rPr lang="sv-SE" dirty="0"/>
              <a:t> test workshop</a:t>
            </a:r>
          </a:p>
        </p:txBody>
      </p:sp>
      <p:sp>
        <p:nvSpPr>
          <p:cNvPr id="3" name="Underrubrik 2">
            <a:extLst>
              <a:ext uri="{FF2B5EF4-FFF2-40B4-BE49-F238E27FC236}">
                <a16:creationId xmlns:a16="http://schemas.microsoft.com/office/drawing/2014/main" id="{74F28DB1-5206-4607-9185-4B6FCD237219}"/>
              </a:ext>
            </a:extLst>
          </p:cNvPr>
          <p:cNvSpPr>
            <a:spLocks noGrp="1"/>
          </p:cNvSpPr>
          <p:nvPr>
            <p:ph type="subTitle" idx="1"/>
          </p:nvPr>
        </p:nvSpPr>
        <p:spPr/>
        <p:txBody>
          <a:bodyPr/>
          <a:lstStyle/>
          <a:p>
            <a:r>
              <a:rPr lang="sv-SE" dirty="0" err="1"/>
              <a:t>Proposed</a:t>
            </a:r>
            <a:r>
              <a:rPr lang="sv-SE" dirty="0"/>
              <a:t> agenda/talking </a:t>
            </a:r>
            <a:r>
              <a:rPr lang="sv-SE" dirty="0" err="1"/>
              <a:t>points</a:t>
            </a:r>
            <a:endParaRPr lang="sv-SE" dirty="0"/>
          </a:p>
          <a:p>
            <a:r>
              <a:rPr lang="sv-SE" dirty="0"/>
              <a:t>8 </a:t>
            </a:r>
            <a:r>
              <a:rPr lang="sv-SE" dirty="0" err="1"/>
              <a:t>February</a:t>
            </a:r>
            <a:r>
              <a:rPr lang="sv-SE" dirty="0"/>
              <a:t> 2022</a:t>
            </a:r>
          </a:p>
        </p:txBody>
      </p:sp>
    </p:spTree>
    <p:extLst>
      <p:ext uri="{BB962C8B-B14F-4D97-AF65-F5344CB8AC3E}">
        <p14:creationId xmlns:p14="http://schemas.microsoft.com/office/powerpoint/2010/main" val="1639518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tshållare för innehåll 3" descr="En bild som visar koppling, accessoarer, halsring&#10;&#10;Automatiskt genererad beskrivning">
            <a:extLst>
              <a:ext uri="{FF2B5EF4-FFF2-40B4-BE49-F238E27FC236}">
                <a16:creationId xmlns:a16="http://schemas.microsoft.com/office/drawing/2014/main" id="{5F07C9D1-D0B6-4491-B08C-536F3D571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5957" y="321430"/>
            <a:ext cx="4792086" cy="6384169"/>
          </a:xfrm>
          <a:prstGeom prst="rect">
            <a:avLst/>
          </a:prstGeom>
          <a:ln>
            <a:solidFill>
              <a:schemeClr val="tx1"/>
            </a:solidFill>
          </a:ln>
        </p:spPr>
      </p:pic>
    </p:spTree>
    <p:extLst>
      <p:ext uri="{BB962C8B-B14F-4D97-AF65-F5344CB8AC3E}">
        <p14:creationId xmlns:p14="http://schemas.microsoft.com/office/powerpoint/2010/main" val="240165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7189C4A6-4AE7-4462-BF42-C7A995563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9914" y="944218"/>
            <a:ext cx="7727921" cy="5077148"/>
          </a:xfrm>
          <a:prstGeom prst="rect">
            <a:avLst/>
          </a:prstGeom>
        </p:spPr>
      </p:pic>
    </p:spTree>
    <p:extLst>
      <p:ext uri="{BB962C8B-B14F-4D97-AF65-F5344CB8AC3E}">
        <p14:creationId xmlns:p14="http://schemas.microsoft.com/office/powerpoint/2010/main" val="3655985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6BA3AE7-E82A-45BB-8BAF-925B44632F24}"/>
              </a:ext>
            </a:extLst>
          </p:cNvPr>
          <p:cNvSpPr>
            <a:spLocks noGrp="1"/>
          </p:cNvSpPr>
          <p:nvPr>
            <p:ph type="title"/>
          </p:nvPr>
        </p:nvSpPr>
        <p:spPr/>
        <p:txBody>
          <a:bodyPr/>
          <a:lstStyle/>
          <a:p>
            <a:pPr algn="ctr"/>
            <a:r>
              <a:rPr lang="sv-SE" dirty="0"/>
              <a:t>3 – </a:t>
            </a:r>
            <a:r>
              <a:rPr lang="sv-SE" dirty="0" err="1"/>
              <a:t>Thermocouples</a:t>
            </a:r>
            <a:endParaRPr lang="sv-SE" dirty="0"/>
          </a:p>
        </p:txBody>
      </p:sp>
      <p:sp>
        <p:nvSpPr>
          <p:cNvPr id="3" name="Platshållare för innehåll 2">
            <a:extLst>
              <a:ext uri="{FF2B5EF4-FFF2-40B4-BE49-F238E27FC236}">
                <a16:creationId xmlns:a16="http://schemas.microsoft.com/office/drawing/2014/main" id="{A145218C-5872-49B4-8B9E-2667581C5028}"/>
              </a:ext>
            </a:extLst>
          </p:cNvPr>
          <p:cNvSpPr>
            <a:spLocks noGrp="1"/>
          </p:cNvSpPr>
          <p:nvPr>
            <p:ph idx="1"/>
          </p:nvPr>
        </p:nvSpPr>
        <p:spPr/>
        <p:txBody>
          <a:bodyPr>
            <a:normAutofit fontScale="77500" lnSpcReduction="20000"/>
          </a:bodyPr>
          <a:lstStyle/>
          <a:p>
            <a:pPr marL="0" indent="0">
              <a:buNone/>
            </a:pPr>
            <a:r>
              <a:rPr lang="sv-SE" b="1" u="sng" dirty="0" err="1"/>
              <a:t>Location</a:t>
            </a:r>
            <a:r>
              <a:rPr lang="sv-SE" b="1" u="sng" dirty="0"/>
              <a:t>: </a:t>
            </a:r>
          </a:p>
          <a:p>
            <a:r>
              <a:rPr lang="sv-SE" dirty="0" err="1"/>
              <a:t>Have</a:t>
            </a:r>
            <a:r>
              <a:rPr lang="sv-SE" dirty="0"/>
              <a:t> </a:t>
            </a:r>
            <a:r>
              <a:rPr lang="sv-SE" dirty="0" err="1"/>
              <a:t>we</a:t>
            </a:r>
            <a:r>
              <a:rPr lang="sv-SE" dirty="0"/>
              <a:t> </a:t>
            </a:r>
            <a:r>
              <a:rPr lang="sv-SE" dirty="0" err="1"/>
              <a:t>located</a:t>
            </a:r>
            <a:r>
              <a:rPr lang="sv-SE" dirty="0"/>
              <a:t> the </a:t>
            </a:r>
            <a:r>
              <a:rPr lang="sv-SE" dirty="0" err="1"/>
              <a:t>location</a:t>
            </a:r>
            <a:r>
              <a:rPr lang="sv-SE" dirty="0"/>
              <a:t> </a:t>
            </a:r>
            <a:r>
              <a:rPr lang="sv-SE" dirty="0" err="1"/>
              <a:t>of</a:t>
            </a:r>
            <a:r>
              <a:rPr lang="sv-SE" dirty="0"/>
              <a:t> the </a:t>
            </a:r>
            <a:r>
              <a:rPr lang="sv-SE" dirty="0" err="1"/>
              <a:t>nodes</a:t>
            </a:r>
            <a:r>
              <a:rPr lang="sv-SE" dirty="0"/>
              <a:t> in </a:t>
            </a:r>
            <a:r>
              <a:rPr lang="sv-SE" dirty="0" err="1"/>
              <a:t>Filipp’s</a:t>
            </a:r>
            <a:r>
              <a:rPr lang="sv-SE" dirty="0"/>
              <a:t> </a:t>
            </a:r>
            <a:r>
              <a:rPr lang="sv-SE" dirty="0" err="1"/>
              <a:t>document</a:t>
            </a:r>
            <a:r>
              <a:rPr lang="sv-SE" dirty="0"/>
              <a:t>? </a:t>
            </a:r>
            <a:r>
              <a:rPr lang="sv-SE" b="1" dirty="0">
                <a:solidFill>
                  <a:srgbClr val="FF0000"/>
                </a:solidFill>
              </a:rPr>
              <a:t>YES! See </a:t>
            </a:r>
            <a:r>
              <a:rPr lang="sv-SE" b="1" dirty="0" err="1">
                <a:solidFill>
                  <a:srgbClr val="FF0000"/>
                </a:solidFill>
              </a:rPr>
              <a:t>next</a:t>
            </a:r>
            <a:r>
              <a:rPr lang="sv-SE" b="1" dirty="0">
                <a:solidFill>
                  <a:srgbClr val="FF0000"/>
                </a:solidFill>
              </a:rPr>
              <a:t> </a:t>
            </a:r>
            <a:r>
              <a:rPr lang="sv-SE" b="1" dirty="0" err="1">
                <a:solidFill>
                  <a:srgbClr val="FF0000"/>
                </a:solidFill>
              </a:rPr>
              <a:t>slide</a:t>
            </a:r>
            <a:r>
              <a:rPr lang="sv-SE" b="1" dirty="0">
                <a:solidFill>
                  <a:srgbClr val="FF0000"/>
                </a:solidFill>
              </a:rPr>
              <a:t> </a:t>
            </a:r>
          </a:p>
          <a:p>
            <a:r>
              <a:rPr lang="sv-SE" dirty="0" err="1"/>
              <a:t>Are</a:t>
            </a:r>
            <a:r>
              <a:rPr lang="sv-SE" dirty="0"/>
              <a:t> </a:t>
            </a:r>
            <a:r>
              <a:rPr lang="sv-SE" dirty="0" err="1"/>
              <a:t>they</a:t>
            </a:r>
            <a:r>
              <a:rPr lang="sv-SE" dirty="0"/>
              <a:t> </a:t>
            </a:r>
            <a:r>
              <a:rPr lang="sv-SE" dirty="0" err="1"/>
              <a:t>separated</a:t>
            </a:r>
            <a:r>
              <a:rPr lang="sv-SE" dirty="0"/>
              <a:t> </a:t>
            </a:r>
            <a:r>
              <a:rPr lang="sv-SE" dirty="0" err="1"/>
              <a:t>enough</a:t>
            </a:r>
            <a:r>
              <a:rPr lang="sv-SE" dirty="0"/>
              <a:t> to be </a:t>
            </a:r>
            <a:r>
              <a:rPr lang="sv-SE" dirty="0" err="1"/>
              <a:t>possible</a:t>
            </a:r>
            <a:r>
              <a:rPr lang="sv-SE" dirty="0"/>
              <a:t> to </a:t>
            </a:r>
            <a:r>
              <a:rPr lang="sv-SE" dirty="0" err="1"/>
              <a:t>mount</a:t>
            </a:r>
            <a:r>
              <a:rPr lang="sv-SE" dirty="0"/>
              <a:t>? </a:t>
            </a:r>
            <a:r>
              <a:rPr lang="sv-SE" b="1" dirty="0" err="1">
                <a:solidFill>
                  <a:srgbClr val="FF0000"/>
                </a:solidFill>
              </a:rPr>
              <a:t>Probably</a:t>
            </a:r>
            <a:r>
              <a:rPr lang="sv-SE" b="1" dirty="0">
                <a:solidFill>
                  <a:srgbClr val="FF0000"/>
                </a:solidFill>
              </a:rPr>
              <a:t>.</a:t>
            </a:r>
          </a:p>
          <a:p>
            <a:r>
              <a:rPr lang="sv-SE" dirty="0" err="1"/>
              <a:t>Which</a:t>
            </a:r>
            <a:r>
              <a:rPr lang="sv-SE" dirty="0"/>
              <a:t> </a:t>
            </a:r>
            <a:r>
              <a:rPr lang="sv-SE" dirty="0" err="1"/>
              <a:t>surfaces</a:t>
            </a:r>
            <a:r>
              <a:rPr lang="sv-SE" dirty="0"/>
              <a:t> </a:t>
            </a:r>
            <a:r>
              <a:rPr lang="sv-SE" dirty="0" err="1"/>
              <a:t>are</a:t>
            </a:r>
            <a:r>
              <a:rPr lang="sv-SE" dirty="0"/>
              <a:t> </a:t>
            </a:r>
            <a:r>
              <a:rPr lang="sv-SE" dirty="0" err="1"/>
              <a:t>conducting</a:t>
            </a:r>
            <a:r>
              <a:rPr lang="sv-SE" dirty="0"/>
              <a:t>? Check </a:t>
            </a:r>
            <a:r>
              <a:rPr lang="sv-SE" dirty="0" err="1"/>
              <a:t>actual</a:t>
            </a:r>
            <a:r>
              <a:rPr lang="sv-SE" dirty="0"/>
              <a:t> hardware.</a:t>
            </a:r>
          </a:p>
          <a:p>
            <a:pPr marL="0" indent="0">
              <a:buNone/>
            </a:pPr>
            <a:r>
              <a:rPr lang="sv-SE" b="1" u="sng" dirty="0"/>
              <a:t>Attachment/</a:t>
            </a:r>
            <a:r>
              <a:rPr lang="sv-SE" b="1" u="sng" dirty="0" err="1"/>
              <a:t>removal</a:t>
            </a:r>
            <a:r>
              <a:rPr lang="sv-SE" b="1" u="sng" dirty="0"/>
              <a:t> test</a:t>
            </a:r>
          </a:p>
          <a:p>
            <a:r>
              <a:rPr lang="sv-SE" dirty="0" err="1"/>
              <a:t>Taping</a:t>
            </a:r>
            <a:r>
              <a:rPr lang="sv-SE" dirty="0"/>
              <a:t> (Max has </a:t>
            </a:r>
            <a:r>
              <a:rPr lang="sv-SE" dirty="0" err="1"/>
              <a:t>ordered</a:t>
            </a:r>
            <a:r>
              <a:rPr lang="sv-SE" dirty="0"/>
              <a:t> Al </a:t>
            </a:r>
            <a:r>
              <a:rPr lang="sv-SE" dirty="0" err="1"/>
              <a:t>foil</a:t>
            </a:r>
            <a:r>
              <a:rPr lang="sv-SE" dirty="0"/>
              <a:t>, 6 w </a:t>
            </a:r>
            <a:r>
              <a:rPr lang="sv-SE" dirty="0" err="1"/>
              <a:t>delivery</a:t>
            </a:r>
            <a:r>
              <a:rPr lang="sv-SE" dirty="0"/>
              <a:t>, try </a:t>
            </a:r>
            <a:r>
              <a:rPr lang="sv-SE" dirty="0" err="1"/>
              <a:t>with</a:t>
            </a:r>
            <a:r>
              <a:rPr lang="sv-SE" dirty="0"/>
              <a:t> </a:t>
            </a:r>
            <a:r>
              <a:rPr lang="sv-SE" dirty="0" err="1"/>
              <a:t>copper</a:t>
            </a:r>
            <a:r>
              <a:rPr lang="sv-SE" dirty="0"/>
              <a:t> tape).</a:t>
            </a:r>
          </a:p>
          <a:p>
            <a:r>
              <a:rPr lang="sv-SE" dirty="0" err="1"/>
              <a:t>Routing</a:t>
            </a:r>
            <a:r>
              <a:rPr lang="sv-SE" dirty="0"/>
              <a:t> </a:t>
            </a:r>
            <a:r>
              <a:rPr lang="sv-SE" dirty="0" err="1"/>
              <a:t>cables</a:t>
            </a:r>
            <a:r>
              <a:rPr lang="sv-SE" dirty="0"/>
              <a:t> relative to solar panels/cover </a:t>
            </a:r>
            <a:r>
              <a:rPr lang="sv-SE" dirty="0" err="1"/>
              <a:t>plates</a:t>
            </a:r>
            <a:r>
              <a:rPr lang="sv-SE" dirty="0"/>
              <a:t>..</a:t>
            </a:r>
          </a:p>
          <a:p>
            <a:r>
              <a:rPr lang="sv-SE" dirty="0" err="1"/>
              <a:t>Checking</a:t>
            </a:r>
            <a:r>
              <a:rPr lang="sv-SE" dirty="0"/>
              <a:t> </a:t>
            </a:r>
            <a:r>
              <a:rPr lang="sv-SE" dirty="0" err="1"/>
              <a:t>that</a:t>
            </a:r>
            <a:r>
              <a:rPr lang="sv-SE" dirty="0"/>
              <a:t> the TC </a:t>
            </a:r>
            <a:r>
              <a:rPr lang="sv-SE" dirty="0" err="1"/>
              <a:t>works</a:t>
            </a:r>
            <a:r>
              <a:rPr lang="sv-SE" dirty="0"/>
              <a:t> (</a:t>
            </a:r>
            <a:r>
              <a:rPr lang="sv-SE" dirty="0" err="1"/>
              <a:t>use</a:t>
            </a:r>
            <a:r>
              <a:rPr lang="sv-SE" dirty="0"/>
              <a:t> meter </a:t>
            </a:r>
            <a:r>
              <a:rPr lang="sv-SE" dirty="0" err="1"/>
              <a:t>that</a:t>
            </a:r>
            <a:r>
              <a:rPr lang="sv-SE" dirty="0"/>
              <a:t> Max has)?</a:t>
            </a:r>
          </a:p>
          <a:p>
            <a:r>
              <a:rPr lang="sv-SE" dirty="0" err="1"/>
              <a:t>Can</a:t>
            </a:r>
            <a:r>
              <a:rPr lang="sv-SE" dirty="0"/>
              <a:t> the TCs be </a:t>
            </a:r>
            <a:r>
              <a:rPr lang="sv-SE" dirty="0" err="1"/>
              <a:t>removed</a:t>
            </a:r>
            <a:r>
              <a:rPr lang="sv-SE" dirty="0"/>
              <a:t> </a:t>
            </a:r>
            <a:r>
              <a:rPr lang="sv-SE" dirty="0" err="1"/>
              <a:t>without</a:t>
            </a:r>
            <a:r>
              <a:rPr lang="sv-SE" dirty="0"/>
              <a:t> </a:t>
            </a:r>
            <a:r>
              <a:rPr lang="sv-SE" dirty="0" err="1"/>
              <a:t>disassembling</a:t>
            </a:r>
            <a:r>
              <a:rPr lang="sv-SE" dirty="0"/>
              <a:t> the solar panels?</a:t>
            </a:r>
          </a:p>
          <a:p>
            <a:endParaRPr lang="sv-SE" dirty="0"/>
          </a:p>
        </p:txBody>
      </p:sp>
      <p:sp>
        <p:nvSpPr>
          <p:cNvPr id="4" name="textruta 3">
            <a:extLst>
              <a:ext uri="{FF2B5EF4-FFF2-40B4-BE49-F238E27FC236}">
                <a16:creationId xmlns:a16="http://schemas.microsoft.com/office/drawing/2014/main" id="{977E776A-5F45-4E0F-A9BB-DD53812FB3C6}"/>
              </a:ext>
            </a:extLst>
          </p:cNvPr>
          <p:cNvSpPr txBox="1"/>
          <p:nvPr/>
        </p:nvSpPr>
        <p:spPr>
          <a:xfrm>
            <a:off x="1761542" y="1544439"/>
            <a:ext cx="5887616" cy="3139321"/>
          </a:xfrm>
          <a:prstGeom prst="rect">
            <a:avLst/>
          </a:prstGeom>
          <a:solidFill>
            <a:schemeClr val="bg1"/>
          </a:solidFill>
          <a:ln w="28575">
            <a:solidFill>
              <a:srgbClr val="FF0000"/>
            </a:solidFill>
          </a:ln>
        </p:spPr>
        <p:txBody>
          <a:bodyPr wrap="square" rtlCol="0">
            <a:spAutoFit/>
          </a:bodyPr>
          <a:lstStyle/>
          <a:p>
            <a:r>
              <a:rPr lang="sv-SE" b="1" dirty="0">
                <a:solidFill>
                  <a:srgbClr val="FF0000"/>
                </a:solidFill>
              </a:rPr>
              <a:t>The </a:t>
            </a:r>
            <a:r>
              <a:rPr lang="sv-SE" b="1" dirty="0" err="1">
                <a:solidFill>
                  <a:srgbClr val="FF0000"/>
                </a:solidFill>
              </a:rPr>
              <a:t>kapton</a:t>
            </a:r>
            <a:r>
              <a:rPr lang="sv-SE" b="1" dirty="0">
                <a:solidFill>
                  <a:srgbClr val="FF0000"/>
                </a:solidFill>
              </a:rPr>
              <a:t> and </a:t>
            </a:r>
            <a:r>
              <a:rPr lang="sv-SE" b="1" dirty="0" err="1">
                <a:solidFill>
                  <a:srgbClr val="FF0000"/>
                </a:solidFill>
              </a:rPr>
              <a:t>copper</a:t>
            </a:r>
            <a:r>
              <a:rPr lang="sv-SE" b="1" dirty="0">
                <a:solidFill>
                  <a:srgbClr val="FF0000"/>
                </a:solidFill>
              </a:rPr>
              <a:t> tape is in the glass </a:t>
            </a:r>
            <a:r>
              <a:rPr lang="sv-SE" b="1" dirty="0" err="1">
                <a:solidFill>
                  <a:srgbClr val="FF0000"/>
                </a:solidFill>
              </a:rPr>
              <a:t>cabinet</a:t>
            </a:r>
            <a:r>
              <a:rPr lang="sv-SE" b="1" dirty="0">
                <a:solidFill>
                  <a:srgbClr val="FF0000"/>
                </a:solidFill>
              </a:rPr>
              <a:t> in my </a:t>
            </a:r>
            <a:r>
              <a:rPr lang="sv-SE" b="1" dirty="0" err="1">
                <a:solidFill>
                  <a:srgbClr val="FF0000"/>
                </a:solidFill>
              </a:rPr>
              <a:t>office</a:t>
            </a:r>
            <a:r>
              <a:rPr lang="sv-SE" b="1" dirty="0">
                <a:solidFill>
                  <a:srgbClr val="FF0000"/>
                </a:solidFill>
              </a:rPr>
              <a:t>. </a:t>
            </a:r>
            <a:r>
              <a:rPr lang="sv-SE" b="1" dirty="0" err="1">
                <a:solidFill>
                  <a:srgbClr val="FF0000"/>
                </a:solidFill>
              </a:rPr>
              <a:t>There</a:t>
            </a:r>
            <a:r>
              <a:rPr lang="sv-SE" b="1" dirty="0">
                <a:solidFill>
                  <a:srgbClr val="FF0000"/>
                </a:solidFill>
              </a:rPr>
              <a:t> </a:t>
            </a:r>
            <a:r>
              <a:rPr lang="sv-SE" b="1" dirty="0" err="1">
                <a:solidFill>
                  <a:srgbClr val="FF0000"/>
                </a:solidFill>
              </a:rPr>
              <a:t>are</a:t>
            </a:r>
            <a:r>
              <a:rPr lang="sv-SE" b="1" dirty="0">
                <a:solidFill>
                  <a:srgbClr val="FF0000"/>
                </a:solidFill>
              </a:rPr>
              <a:t> </a:t>
            </a:r>
            <a:r>
              <a:rPr lang="sv-SE" b="1" dirty="0" err="1">
                <a:solidFill>
                  <a:srgbClr val="FF0000"/>
                </a:solidFill>
              </a:rPr>
              <a:t>three</a:t>
            </a:r>
            <a:r>
              <a:rPr lang="sv-SE" b="1" dirty="0">
                <a:solidFill>
                  <a:srgbClr val="FF0000"/>
                </a:solidFill>
              </a:rPr>
              <a:t> </a:t>
            </a:r>
            <a:r>
              <a:rPr lang="sv-SE" b="1" dirty="0" err="1">
                <a:solidFill>
                  <a:srgbClr val="FF0000"/>
                </a:solidFill>
              </a:rPr>
              <a:t>thermocouples</a:t>
            </a:r>
            <a:r>
              <a:rPr lang="sv-SE" b="1" dirty="0">
                <a:solidFill>
                  <a:srgbClr val="FF0000"/>
                </a:solidFill>
              </a:rPr>
              <a:t> </a:t>
            </a:r>
            <a:r>
              <a:rPr lang="sv-SE" b="1" dirty="0" err="1">
                <a:solidFill>
                  <a:srgbClr val="FF0000"/>
                </a:solidFill>
              </a:rPr>
              <a:t>there</a:t>
            </a:r>
            <a:r>
              <a:rPr lang="sv-SE" b="1" dirty="0">
                <a:solidFill>
                  <a:srgbClr val="FF0000"/>
                </a:solidFill>
              </a:rPr>
              <a:t> </a:t>
            </a:r>
            <a:r>
              <a:rPr lang="sv-SE" b="1" dirty="0" err="1">
                <a:solidFill>
                  <a:srgbClr val="FF0000"/>
                </a:solidFill>
              </a:rPr>
              <a:t>also</a:t>
            </a:r>
            <a:r>
              <a:rPr lang="sv-SE" b="1" dirty="0">
                <a:solidFill>
                  <a:srgbClr val="FF0000"/>
                </a:solidFill>
              </a:rPr>
              <a:t> for </a:t>
            </a:r>
            <a:r>
              <a:rPr lang="sv-SE" b="1" dirty="0" err="1">
                <a:solidFill>
                  <a:srgbClr val="FF0000"/>
                </a:solidFill>
              </a:rPr>
              <a:t>you</a:t>
            </a:r>
            <a:r>
              <a:rPr lang="sv-SE" b="1" dirty="0">
                <a:solidFill>
                  <a:srgbClr val="FF0000"/>
                </a:solidFill>
              </a:rPr>
              <a:t> to </a:t>
            </a:r>
            <a:r>
              <a:rPr lang="sv-SE" b="1" dirty="0" err="1">
                <a:solidFill>
                  <a:srgbClr val="FF0000"/>
                </a:solidFill>
              </a:rPr>
              <a:t>use</a:t>
            </a:r>
            <a:r>
              <a:rPr lang="sv-SE" b="1" dirty="0">
                <a:solidFill>
                  <a:srgbClr val="FF0000"/>
                </a:solidFill>
              </a:rPr>
              <a:t> for attachment test. </a:t>
            </a:r>
            <a:r>
              <a:rPr lang="sv-SE" b="1" dirty="0" err="1">
                <a:solidFill>
                  <a:srgbClr val="FF0000"/>
                </a:solidFill>
              </a:rPr>
              <a:t>You</a:t>
            </a:r>
            <a:r>
              <a:rPr lang="sv-SE" b="1" dirty="0">
                <a:solidFill>
                  <a:srgbClr val="FF0000"/>
                </a:solidFill>
              </a:rPr>
              <a:t> </a:t>
            </a:r>
            <a:r>
              <a:rPr lang="sv-SE" b="1" dirty="0" err="1">
                <a:solidFill>
                  <a:srgbClr val="FF0000"/>
                </a:solidFill>
              </a:rPr>
              <a:t>may</a:t>
            </a:r>
            <a:r>
              <a:rPr lang="sv-SE" b="1" dirty="0">
                <a:solidFill>
                  <a:srgbClr val="FF0000"/>
                </a:solidFill>
              </a:rPr>
              <a:t> </a:t>
            </a:r>
            <a:r>
              <a:rPr lang="sv-SE" b="1" dirty="0" err="1">
                <a:solidFill>
                  <a:srgbClr val="FF0000"/>
                </a:solidFill>
              </a:rPr>
              <a:t>need</a:t>
            </a:r>
            <a:r>
              <a:rPr lang="sv-SE" b="1" dirty="0">
                <a:solidFill>
                  <a:srgbClr val="FF0000"/>
                </a:solidFill>
              </a:rPr>
              <a:t> a </a:t>
            </a:r>
            <a:r>
              <a:rPr lang="sv-SE" b="1" dirty="0" err="1">
                <a:solidFill>
                  <a:srgbClr val="FF0000"/>
                </a:solidFill>
              </a:rPr>
              <a:t>sharp</a:t>
            </a:r>
            <a:r>
              <a:rPr lang="sv-SE" b="1" dirty="0">
                <a:solidFill>
                  <a:srgbClr val="FF0000"/>
                </a:solidFill>
              </a:rPr>
              <a:t> </a:t>
            </a:r>
            <a:r>
              <a:rPr lang="sv-SE" b="1" dirty="0" err="1">
                <a:solidFill>
                  <a:srgbClr val="FF0000"/>
                </a:solidFill>
              </a:rPr>
              <a:t>scissor</a:t>
            </a:r>
            <a:r>
              <a:rPr lang="sv-SE" b="1" dirty="0">
                <a:solidFill>
                  <a:srgbClr val="FF0000"/>
                </a:solidFill>
              </a:rPr>
              <a:t> to </a:t>
            </a:r>
            <a:r>
              <a:rPr lang="sv-SE" b="1" dirty="0" err="1">
                <a:solidFill>
                  <a:srgbClr val="FF0000"/>
                </a:solidFill>
              </a:rPr>
              <a:t>cut</a:t>
            </a:r>
            <a:r>
              <a:rPr lang="sv-SE" b="1" dirty="0">
                <a:solidFill>
                  <a:srgbClr val="FF0000"/>
                </a:solidFill>
              </a:rPr>
              <a:t> the tape and a </a:t>
            </a:r>
            <a:r>
              <a:rPr lang="sv-SE" b="1" dirty="0" err="1">
                <a:solidFill>
                  <a:srgbClr val="FF0000"/>
                </a:solidFill>
              </a:rPr>
              <a:t>scalpel</a:t>
            </a:r>
            <a:r>
              <a:rPr lang="sv-SE" b="1" dirty="0">
                <a:solidFill>
                  <a:srgbClr val="FF0000"/>
                </a:solidFill>
              </a:rPr>
              <a:t> to </a:t>
            </a:r>
            <a:r>
              <a:rPr lang="sv-SE" b="1" dirty="0" err="1">
                <a:solidFill>
                  <a:srgbClr val="FF0000"/>
                </a:solidFill>
              </a:rPr>
              <a:t>maeuver</a:t>
            </a:r>
            <a:r>
              <a:rPr lang="sv-SE" b="1" dirty="0">
                <a:solidFill>
                  <a:srgbClr val="FF0000"/>
                </a:solidFill>
              </a:rPr>
              <a:t> the tape </a:t>
            </a:r>
            <a:r>
              <a:rPr lang="sv-SE" b="1" dirty="0" err="1">
                <a:solidFill>
                  <a:srgbClr val="FF0000"/>
                </a:solidFill>
              </a:rPr>
              <a:t>pieces</a:t>
            </a:r>
            <a:r>
              <a:rPr lang="sv-SE" b="1" dirty="0">
                <a:solidFill>
                  <a:srgbClr val="FF0000"/>
                </a:solidFill>
              </a:rPr>
              <a:t>. </a:t>
            </a:r>
            <a:r>
              <a:rPr lang="sv-SE" b="1" dirty="0" err="1">
                <a:solidFill>
                  <a:srgbClr val="FF0000"/>
                </a:solidFill>
              </a:rPr>
              <a:t>Ther</a:t>
            </a:r>
            <a:r>
              <a:rPr lang="sv-SE" b="1" dirty="0">
                <a:solidFill>
                  <a:srgbClr val="FF0000"/>
                </a:solidFill>
              </a:rPr>
              <a:t> is a </a:t>
            </a:r>
            <a:r>
              <a:rPr lang="sv-SE" b="1" dirty="0" err="1">
                <a:solidFill>
                  <a:srgbClr val="FF0000"/>
                </a:solidFill>
              </a:rPr>
              <a:t>scalpel</a:t>
            </a:r>
            <a:r>
              <a:rPr lang="sv-SE" b="1" dirty="0">
                <a:solidFill>
                  <a:srgbClr val="FF0000"/>
                </a:solidFill>
              </a:rPr>
              <a:t> in the </a:t>
            </a:r>
            <a:r>
              <a:rPr lang="sv-SE" b="1" dirty="0" err="1">
                <a:solidFill>
                  <a:srgbClr val="FF0000"/>
                </a:solidFill>
              </a:rPr>
              <a:t>tool</a:t>
            </a:r>
            <a:r>
              <a:rPr lang="sv-SE" b="1" dirty="0">
                <a:solidFill>
                  <a:srgbClr val="FF0000"/>
                </a:solidFill>
              </a:rPr>
              <a:t> </a:t>
            </a:r>
            <a:r>
              <a:rPr lang="sv-SE" b="1" dirty="0" err="1">
                <a:solidFill>
                  <a:srgbClr val="FF0000"/>
                </a:solidFill>
              </a:rPr>
              <a:t>case</a:t>
            </a:r>
            <a:r>
              <a:rPr lang="sv-SE" b="1" dirty="0">
                <a:solidFill>
                  <a:srgbClr val="FF0000"/>
                </a:solidFill>
              </a:rPr>
              <a:t> on </a:t>
            </a:r>
            <a:r>
              <a:rPr lang="sv-SE" b="1" dirty="0" err="1">
                <a:solidFill>
                  <a:srgbClr val="FF0000"/>
                </a:solidFill>
              </a:rPr>
              <a:t>wheels</a:t>
            </a:r>
            <a:r>
              <a:rPr lang="sv-SE" b="1" dirty="0">
                <a:solidFill>
                  <a:srgbClr val="FF0000"/>
                </a:solidFill>
              </a:rPr>
              <a:t> in the integration </a:t>
            </a:r>
            <a:r>
              <a:rPr lang="sv-SE" b="1" dirty="0" err="1">
                <a:solidFill>
                  <a:srgbClr val="FF0000"/>
                </a:solidFill>
              </a:rPr>
              <a:t>lab.I</a:t>
            </a:r>
            <a:r>
              <a:rPr lang="sv-SE" b="1" dirty="0">
                <a:solidFill>
                  <a:srgbClr val="FF0000"/>
                </a:solidFill>
              </a:rPr>
              <a:t> </a:t>
            </a:r>
            <a:r>
              <a:rPr lang="sv-SE" b="1" dirty="0" err="1">
                <a:solidFill>
                  <a:srgbClr val="FF0000"/>
                </a:solidFill>
              </a:rPr>
              <a:t>can</a:t>
            </a:r>
            <a:r>
              <a:rPr lang="sv-SE" b="1" dirty="0">
                <a:solidFill>
                  <a:srgbClr val="FF0000"/>
                </a:solidFill>
              </a:rPr>
              <a:t> </a:t>
            </a:r>
            <a:r>
              <a:rPr lang="sv-SE" b="1" dirty="0" err="1">
                <a:solidFill>
                  <a:srgbClr val="FF0000"/>
                </a:solidFill>
              </a:rPr>
              <a:t>buy</a:t>
            </a:r>
            <a:r>
              <a:rPr lang="sv-SE" b="1" dirty="0">
                <a:solidFill>
                  <a:srgbClr val="FF0000"/>
                </a:solidFill>
              </a:rPr>
              <a:t> a </a:t>
            </a:r>
            <a:r>
              <a:rPr lang="sv-SE" b="1" dirty="0" err="1">
                <a:solidFill>
                  <a:srgbClr val="FF0000"/>
                </a:solidFill>
              </a:rPr>
              <a:t>good</a:t>
            </a:r>
            <a:r>
              <a:rPr lang="sv-SE" b="1" dirty="0">
                <a:solidFill>
                  <a:srgbClr val="FF0000"/>
                </a:solidFill>
              </a:rPr>
              <a:t> </a:t>
            </a:r>
            <a:r>
              <a:rPr lang="sv-SE" b="1" dirty="0" err="1">
                <a:solidFill>
                  <a:srgbClr val="FF0000"/>
                </a:solidFill>
              </a:rPr>
              <a:t>scissor</a:t>
            </a:r>
            <a:r>
              <a:rPr lang="sv-SE" b="1" dirty="0">
                <a:solidFill>
                  <a:srgbClr val="FF0000"/>
                </a:solidFill>
              </a:rPr>
              <a:t> and a new </a:t>
            </a:r>
            <a:r>
              <a:rPr lang="sv-SE" b="1" dirty="0" err="1">
                <a:solidFill>
                  <a:srgbClr val="FF0000"/>
                </a:solidFill>
              </a:rPr>
              <a:t>scalpel</a:t>
            </a:r>
            <a:r>
              <a:rPr lang="sv-SE" b="1" dirty="0">
                <a:solidFill>
                  <a:srgbClr val="FF0000"/>
                </a:solidFill>
              </a:rPr>
              <a:t> over the weekend, </a:t>
            </a:r>
            <a:r>
              <a:rPr lang="sv-SE" b="1" dirty="0" err="1">
                <a:solidFill>
                  <a:srgbClr val="FF0000"/>
                </a:solidFill>
              </a:rPr>
              <a:t>if</a:t>
            </a:r>
            <a:r>
              <a:rPr lang="sv-SE" b="1" dirty="0">
                <a:solidFill>
                  <a:srgbClr val="FF0000"/>
                </a:solidFill>
              </a:rPr>
              <a:t> </a:t>
            </a:r>
            <a:r>
              <a:rPr lang="sv-SE" b="1" dirty="0" err="1">
                <a:solidFill>
                  <a:srgbClr val="FF0000"/>
                </a:solidFill>
              </a:rPr>
              <a:t>you</a:t>
            </a:r>
            <a:r>
              <a:rPr lang="sv-SE" b="1" dirty="0">
                <a:solidFill>
                  <a:srgbClr val="FF0000"/>
                </a:solidFill>
              </a:rPr>
              <a:t> </a:t>
            </a:r>
            <a:r>
              <a:rPr lang="sv-SE" b="1" dirty="0" err="1">
                <a:solidFill>
                  <a:srgbClr val="FF0000"/>
                </a:solidFill>
              </a:rPr>
              <a:t>wish</a:t>
            </a:r>
            <a:r>
              <a:rPr lang="sv-SE" b="1" dirty="0">
                <a:solidFill>
                  <a:srgbClr val="FF0000"/>
                </a:solidFill>
              </a:rPr>
              <a:t>. I </a:t>
            </a:r>
            <a:r>
              <a:rPr lang="sv-SE" b="1" dirty="0" err="1">
                <a:solidFill>
                  <a:srgbClr val="FF0000"/>
                </a:solidFill>
              </a:rPr>
              <a:t>can</a:t>
            </a:r>
            <a:r>
              <a:rPr lang="sv-SE" b="1" dirty="0">
                <a:solidFill>
                  <a:srgbClr val="FF0000"/>
                </a:solidFill>
              </a:rPr>
              <a:t> </a:t>
            </a:r>
            <a:r>
              <a:rPr lang="sv-SE" b="1" dirty="0" err="1">
                <a:solidFill>
                  <a:srgbClr val="FF0000"/>
                </a:solidFill>
              </a:rPr>
              <a:t>also</a:t>
            </a:r>
            <a:r>
              <a:rPr lang="sv-SE" b="1" dirty="0">
                <a:solidFill>
                  <a:srgbClr val="FF0000"/>
                </a:solidFill>
              </a:rPr>
              <a:t> pick </a:t>
            </a:r>
            <a:r>
              <a:rPr lang="sv-SE" b="1" dirty="0" err="1">
                <a:solidFill>
                  <a:srgbClr val="FF0000"/>
                </a:solidFill>
              </a:rPr>
              <a:t>up</a:t>
            </a:r>
            <a:r>
              <a:rPr lang="sv-SE" b="1" dirty="0">
                <a:solidFill>
                  <a:srgbClr val="FF0000"/>
                </a:solidFill>
              </a:rPr>
              <a:t> the TC </a:t>
            </a:r>
            <a:r>
              <a:rPr lang="sv-SE" b="1" dirty="0" err="1">
                <a:solidFill>
                  <a:srgbClr val="FF0000"/>
                </a:solidFill>
              </a:rPr>
              <a:t>readout</a:t>
            </a:r>
            <a:r>
              <a:rPr lang="sv-SE" b="1" dirty="0">
                <a:solidFill>
                  <a:srgbClr val="FF0000"/>
                </a:solidFill>
              </a:rPr>
              <a:t> instrument from max. </a:t>
            </a:r>
          </a:p>
          <a:p>
            <a:endParaRPr lang="sv-SE" b="1" dirty="0">
              <a:solidFill>
                <a:srgbClr val="FF0000"/>
              </a:solidFill>
            </a:endParaRPr>
          </a:p>
          <a:p>
            <a:r>
              <a:rPr lang="sv-SE" b="1" dirty="0" err="1">
                <a:solidFill>
                  <a:srgbClr val="0000FF"/>
                </a:solidFill>
              </a:rPr>
              <a:t>Mech</a:t>
            </a:r>
            <a:r>
              <a:rPr lang="sv-SE" b="1" dirty="0">
                <a:solidFill>
                  <a:srgbClr val="0000FF"/>
                </a:solidFill>
              </a:rPr>
              <a:t> team: Just </a:t>
            </a:r>
            <a:r>
              <a:rPr lang="sv-SE" b="1" dirty="0" err="1">
                <a:solidFill>
                  <a:srgbClr val="0000FF"/>
                </a:solidFill>
              </a:rPr>
              <a:t>let</a:t>
            </a:r>
            <a:r>
              <a:rPr lang="sv-SE" b="1" dirty="0">
                <a:solidFill>
                  <a:srgbClr val="0000FF"/>
                </a:solidFill>
              </a:rPr>
              <a:t> </a:t>
            </a:r>
            <a:r>
              <a:rPr lang="sv-SE" b="1" dirty="0" err="1">
                <a:solidFill>
                  <a:srgbClr val="0000FF"/>
                </a:solidFill>
              </a:rPr>
              <a:t>me</a:t>
            </a:r>
            <a:r>
              <a:rPr lang="sv-SE" b="1" dirty="0">
                <a:solidFill>
                  <a:srgbClr val="0000FF"/>
                </a:solidFill>
              </a:rPr>
              <a:t> </a:t>
            </a:r>
            <a:r>
              <a:rPr lang="sv-SE" b="1" dirty="0" err="1">
                <a:solidFill>
                  <a:srgbClr val="0000FF"/>
                </a:solidFill>
              </a:rPr>
              <a:t>know</a:t>
            </a:r>
            <a:r>
              <a:rPr lang="sv-SE" b="1" dirty="0">
                <a:solidFill>
                  <a:srgbClr val="0000FF"/>
                </a:solidFill>
              </a:rPr>
              <a:t> </a:t>
            </a:r>
            <a:r>
              <a:rPr lang="sv-SE" b="1" dirty="0" err="1">
                <a:solidFill>
                  <a:srgbClr val="0000FF"/>
                </a:solidFill>
              </a:rPr>
              <a:t>when</a:t>
            </a:r>
            <a:r>
              <a:rPr lang="sv-SE" b="1" dirty="0">
                <a:solidFill>
                  <a:srgbClr val="0000FF"/>
                </a:solidFill>
              </a:rPr>
              <a:t> </a:t>
            </a:r>
            <a:r>
              <a:rPr lang="sv-SE" b="1" dirty="0" err="1">
                <a:solidFill>
                  <a:srgbClr val="0000FF"/>
                </a:solidFill>
              </a:rPr>
              <a:t>you</a:t>
            </a:r>
            <a:r>
              <a:rPr lang="sv-SE" b="1" dirty="0">
                <a:solidFill>
                  <a:srgbClr val="0000FF"/>
                </a:solidFill>
              </a:rPr>
              <a:t> plan to do </a:t>
            </a:r>
            <a:r>
              <a:rPr lang="sv-SE" b="1" dirty="0" err="1">
                <a:solidFill>
                  <a:srgbClr val="0000FF"/>
                </a:solidFill>
              </a:rPr>
              <a:t>this</a:t>
            </a:r>
            <a:r>
              <a:rPr lang="sv-SE" b="1" dirty="0">
                <a:solidFill>
                  <a:srgbClr val="0000FF"/>
                </a:solidFill>
              </a:rPr>
              <a:t> </a:t>
            </a:r>
            <a:r>
              <a:rPr lang="sv-SE" b="1" dirty="0" err="1">
                <a:solidFill>
                  <a:srgbClr val="0000FF"/>
                </a:solidFill>
              </a:rPr>
              <a:t>work</a:t>
            </a:r>
            <a:r>
              <a:rPr lang="sv-SE" b="1" dirty="0">
                <a:solidFill>
                  <a:srgbClr val="0000FF"/>
                </a:solidFill>
              </a:rPr>
              <a:t> and I </a:t>
            </a:r>
            <a:r>
              <a:rPr lang="sv-SE" b="1" dirty="0" err="1">
                <a:solidFill>
                  <a:srgbClr val="0000FF"/>
                </a:solidFill>
              </a:rPr>
              <a:t>can</a:t>
            </a:r>
            <a:r>
              <a:rPr lang="sv-SE" b="1" dirty="0">
                <a:solidFill>
                  <a:srgbClr val="0000FF"/>
                </a:solidFill>
              </a:rPr>
              <a:t> </a:t>
            </a:r>
            <a:r>
              <a:rPr lang="sv-SE" b="1" dirty="0" err="1">
                <a:solidFill>
                  <a:srgbClr val="0000FF"/>
                </a:solidFill>
              </a:rPr>
              <a:t>have</a:t>
            </a:r>
            <a:r>
              <a:rPr lang="sv-SE" b="1" dirty="0">
                <a:solidFill>
                  <a:srgbClr val="0000FF"/>
                </a:solidFill>
              </a:rPr>
              <a:t> the stuff ready for </a:t>
            </a:r>
            <a:r>
              <a:rPr lang="sv-SE" b="1" dirty="0" err="1">
                <a:solidFill>
                  <a:srgbClr val="0000FF"/>
                </a:solidFill>
              </a:rPr>
              <a:t>you</a:t>
            </a:r>
            <a:r>
              <a:rPr lang="sv-SE" b="1" dirty="0">
                <a:solidFill>
                  <a:srgbClr val="0000FF"/>
                </a:solidFill>
              </a:rPr>
              <a:t>.</a:t>
            </a:r>
          </a:p>
        </p:txBody>
      </p:sp>
    </p:spTree>
    <p:extLst>
      <p:ext uri="{BB962C8B-B14F-4D97-AF65-F5344CB8AC3E}">
        <p14:creationId xmlns:p14="http://schemas.microsoft.com/office/powerpoint/2010/main" val="297687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tshållare för innehåll 3">
            <a:extLst>
              <a:ext uri="{FF2B5EF4-FFF2-40B4-BE49-F238E27FC236}">
                <a16:creationId xmlns:a16="http://schemas.microsoft.com/office/drawing/2014/main" id="{D2368230-C837-4305-A0B9-236FF306BF2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9692640" cy="6858000"/>
          </a:xfrm>
          <a:prstGeom prst="rect">
            <a:avLst/>
          </a:prstGeom>
        </p:spPr>
      </p:pic>
      <p:sp>
        <p:nvSpPr>
          <p:cNvPr id="3" name="textruta 2">
            <a:extLst>
              <a:ext uri="{FF2B5EF4-FFF2-40B4-BE49-F238E27FC236}">
                <a16:creationId xmlns:a16="http://schemas.microsoft.com/office/drawing/2014/main" id="{CDC289E9-E642-4EB4-9E9E-AEE1ADDE383D}"/>
              </a:ext>
            </a:extLst>
          </p:cNvPr>
          <p:cNvSpPr txBox="1"/>
          <p:nvPr/>
        </p:nvSpPr>
        <p:spPr>
          <a:xfrm>
            <a:off x="2580690" y="3035624"/>
            <a:ext cx="5887616" cy="923330"/>
          </a:xfrm>
          <a:prstGeom prst="rect">
            <a:avLst/>
          </a:prstGeom>
          <a:solidFill>
            <a:schemeClr val="bg1"/>
          </a:solidFill>
          <a:ln w="28575">
            <a:solidFill>
              <a:srgbClr val="FF0000"/>
            </a:solidFill>
          </a:ln>
        </p:spPr>
        <p:txBody>
          <a:bodyPr wrap="square" rtlCol="0">
            <a:spAutoFit/>
          </a:bodyPr>
          <a:lstStyle/>
          <a:p>
            <a:r>
              <a:rPr lang="sv-SE" b="1" dirty="0" err="1">
                <a:solidFill>
                  <a:srgbClr val="FF0000"/>
                </a:solidFill>
              </a:rPr>
              <a:t>During</a:t>
            </a:r>
            <a:r>
              <a:rPr lang="sv-SE" b="1" dirty="0">
                <a:solidFill>
                  <a:srgbClr val="FF0000"/>
                </a:solidFill>
              </a:rPr>
              <a:t> the meeting </a:t>
            </a:r>
            <a:r>
              <a:rPr lang="sv-SE" b="1" dirty="0" err="1">
                <a:solidFill>
                  <a:srgbClr val="FF0000"/>
                </a:solidFill>
              </a:rPr>
              <a:t>we</a:t>
            </a:r>
            <a:r>
              <a:rPr lang="sv-SE" b="1" dirty="0">
                <a:solidFill>
                  <a:srgbClr val="FF0000"/>
                </a:solidFill>
              </a:rPr>
              <a:t> </a:t>
            </a:r>
            <a:r>
              <a:rPr lang="sv-SE" b="1" dirty="0" err="1">
                <a:solidFill>
                  <a:srgbClr val="FF0000"/>
                </a:solidFill>
              </a:rPr>
              <a:t>discussed</a:t>
            </a:r>
            <a:r>
              <a:rPr lang="sv-SE" b="1" dirty="0">
                <a:solidFill>
                  <a:srgbClr val="FF0000"/>
                </a:solidFill>
              </a:rPr>
              <a:t> </a:t>
            </a:r>
            <a:r>
              <a:rPr lang="sv-SE" b="1" dirty="0" err="1">
                <a:solidFill>
                  <a:srgbClr val="FF0000"/>
                </a:solidFill>
              </a:rPr>
              <a:t>that</a:t>
            </a:r>
            <a:r>
              <a:rPr lang="sv-SE" b="1" dirty="0">
                <a:solidFill>
                  <a:srgbClr val="FF0000"/>
                </a:solidFill>
              </a:rPr>
              <a:t> the TC </a:t>
            </a:r>
            <a:r>
              <a:rPr lang="sv-SE" b="1" dirty="0" err="1">
                <a:solidFill>
                  <a:srgbClr val="FF0000"/>
                </a:solidFill>
              </a:rPr>
              <a:t>location</a:t>
            </a:r>
            <a:r>
              <a:rPr lang="sv-SE" b="1" dirty="0">
                <a:solidFill>
                  <a:srgbClr val="FF0000"/>
                </a:solidFill>
              </a:rPr>
              <a:t> </a:t>
            </a:r>
            <a:r>
              <a:rPr lang="sv-SE" b="1" dirty="0" err="1">
                <a:solidFill>
                  <a:srgbClr val="FF0000"/>
                </a:solidFill>
              </a:rPr>
              <a:t>should</a:t>
            </a:r>
            <a:r>
              <a:rPr lang="sv-SE" b="1" dirty="0">
                <a:solidFill>
                  <a:srgbClr val="FF0000"/>
                </a:solidFill>
              </a:rPr>
              <a:t> be </a:t>
            </a:r>
            <a:r>
              <a:rPr lang="sv-SE" b="1" dirty="0" err="1">
                <a:solidFill>
                  <a:srgbClr val="FF0000"/>
                </a:solidFill>
              </a:rPr>
              <a:t>near</a:t>
            </a:r>
            <a:r>
              <a:rPr lang="sv-SE" b="1" dirty="0">
                <a:solidFill>
                  <a:srgbClr val="FF0000"/>
                </a:solidFill>
              </a:rPr>
              <a:t> the center </a:t>
            </a:r>
            <a:r>
              <a:rPr lang="sv-SE" b="1" dirty="0" err="1">
                <a:solidFill>
                  <a:srgbClr val="FF0000"/>
                </a:solidFill>
              </a:rPr>
              <a:t>of</a:t>
            </a:r>
            <a:r>
              <a:rPr lang="sv-SE" b="1" dirty="0">
                <a:solidFill>
                  <a:srgbClr val="FF0000"/>
                </a:solidFill>
              </a:rPr>
              <a:t> the </a:t>
            </a:r>
            <a:r>
              <a:rPr lang="sv-SE" b="1" dirty="0" err="1">
                <a:solidFill>
                  <a:srgbClr val="FF0000"/>
                </a:solidFill>
              </a:rPr>
              <a:t>mesh</a:t>
            </a:r>
            <a:r>
              <a:rPr lang="sv-SE" b="1" dirty="0">
                <a:solidFill>
                  <a:srgbClr val="FF0000"/>
                </a:solidFill>
              </a:rPr>
              <a:t> element center. </a:t>
            </a:r>
            <a:r>
              <a:rPr lang="sv-SE" b="1" dirty="0" err="1">
                <a:solidFill>
                  <a:srgbClr val="FF0000"/>
                </a:solidFill>
              </a:rPr>
              <a:t>This</a:t>
            </a:r>
            <a:r>
              <a:rPr lang="sv-SE" b="1" dirty="0">
                <a:solidFill>
                  <a:srgbClr val="FF0000"/>
                </a:solidFill>
              </a:rPr>
              <a:t> is </a:t>
            </a:r>
            <a:r>
              <a:rPr lang="sv-SE" b="1" dirty="0" err="1">
                <a:solidFill>
                  <a:srgbClr val="FF0000"/>
                </a:solidFill>
              </a:rPr>
              <a:t>more</a:t>
            </a:r>
            <a:r>
              <a:rPr lang="sv-SE" b="1" dirty="0">
                <a:solidFill>
                  <a:srgbClr val="FF0000"/>
                </a:solidFill>
              </a:rPr>
              <a:t> </a:t>
            </a:r>
            <a:r>
              <a:rPr lang="sv-SE" b="1" dirty="0" err="1">
                <a:solidFill>
                  <a:srgbClr val="FF0000"/>
                </a:solidFill>
              </a:rPr>
              <a:t>easily</a:t>
            </a:r>
            <a:r>
              <a:rPr lang="sv-SE" b="1" dirty="0">
                <a:solidFill>
                  <a:srgbClr val="FF0000"/>
                </a:solidFill>
              </a:rPr>
              <a:t> </a:t>
            </a:r>
            <a:r>
              <a:rPr lang="sv-SE" b="1" dirty="0" err="1">
                <a:solidFill>
                  <a:srgbClr val="FF0000"/>
                </a:solidFill>
              </a:rPr>
              <a:t>understood</a:t>
            </a:r>
            <a:r>
              <a:rPr lang="sv-SE" b="1" dirty="0">
                <a:solidFill>
                  <a:srgbClr val="FF0000"/>
                </a:solidFill>
              </a:rPr>
              <a:t> for </a:t>
            </a:r>
            <a:r>
              <a:rPr lang="sv-SE" b="1" dirty="0" err="1">
                <a:solidFill>
                  <a:srgbClr val="FF0000"/>
                </a:solidFill>
              </a:rPr>
              <a:t>nodes</a:t>
            </a:r>
            <a:r>
              <a:rPr lang="sv-SE" b="1" dirty="0">
                <a:solidFill>
                  <a:srgbClr val="FF0000"/>
                </a:solidFill>
              </a:rPr>
              <a:t> 1,2, and 3 in the </a:t>
            </a:r>
            <a:r>
              <a:rPr lang="sv-SE" b="1" dirty="0" err="1">
                <a:solidFill>
                  <a:srgbClr val="FF0000"/>
                </a:solidFill>
              </a:rPr>
              <a:t>figure</a:t>
            </a:r>
            <a:r>
              <a:rPr lang="sv-SE" b="1" dirty="0">
                <a:solidFill>
                  <a:srgbClr val="FF0000"/>
                </a:solidFill>
              </a:rPr>
              <a:t>.</a:t>
            </a:r>
          </a:p>
        </p:txBody>
      </p:sp>
    </p:spTree>
    <p:extLst>
      <p:ext uri="{BB962C8B-B14F-4D97-AF65-F5344CB8AC3E}">
        <p14:creationId xmlns:p14="http://schemas.microsoft.com/office/powerpoint/2010/main" val="13976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tshållare för innehåll 3">
            <a:extLst>
              <a:ext uri="{FF2B5EF4-FFF2-40B4-BE49-F238E27FC236}">
                <a16:creationId xmlns:a16="http://schemas.microsoft.com/office/drawing/2014/main" id="{D2368230-C837-4305-A0B9-236FF306BF2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4440" y="834887"/>
            <a:ext cx="7775159" cy="5370997"/>
          </a:xfrm>
          <a:prstGeom prst="rect">
            <a:avLst/>
          </a:prstGeom>
        </p:spPr>
      </p:pic>
      <p:cxnSp>
        <p:nvCxnSpPr>
          <p:cNvPr id="3" name="Rak pilkoppling 2">
            <a:extLst>
              <a:ext uri="{FF2B5EF4-FFF2-40B4-BE49-F238E27FC236}">
                <a16:creationId xmlns:a16="http://schemas.microsoft.com/office/drawing/2014/main" id="{0DED8E05-78A3-4E80-A9A8-C164D2134A03}"/>
              </a:ext>
            </a:extLst>
          </p:cNvPr>
          <p:cNvCxnSpPr/>
          <p:nvPr/>
        </p:nvCxnSpPr>
        <p:spPr>
          <a:xfrm>
            <a:off x="2911151" y="1035698"/>
            <a:ext cx="3004457" cy="209005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ruta 4">
            <a:extLst>
              <a:ext uri="{FF2B5EF4-FFF2-40B4-BE49-F238E27FC236}">
                <a16:creationId xmlns:a16="http://schemas.microsoft.com/office/drawing/2014/main" id="{4E529079-BAB1-4317-AA19-480E288C8E20}"/>
              </a:ext>
            </a:extLst>
          </p:cNvPr>
          <p:cNvSpPr txBox="1"/>
          <p:nvPr/>
        </p:nvSpPr>
        <p:spPr>
          <a:xfrm>
            <a:off x="1189703" y="667658"/>
            <a:ext cx="3588774" cy="369332"/>
          </a:xfrm>
          <a:prstGeom prst="rect">
            <a:avLst/>
          </a:prstGeom>
          <a:noFill/>
          <a:ln w="15875">
            <a:solidFill>
              <a:schemeClr val="tx1"/>
            </a:solidFill>
          </a:ln>
        </p:spPr>
        <p:txBody>
          <a:bodyPr wrap="square" rtlCol="0">
            <a:spAutoFit/>
          </a:bodyPr>
          <a:lstStyle/>
          <a:p>
            <a:pPr algn="ctr"/>
            <a:r>
              <a:rPr lang="sv-SE" dirty="0"/>
              <a:t>No tape </a:t>
            </a:r>
            <a:r>
              <a:rPr lang="sv-SE" dirty="0" err="1"/>
              <a:t>needed</a:t>
            </a:r>
            <a:r>
              <a:rPr lang="sv-SE" dirty="0"/>
              <a:t> </a:t>
            </a:r>
            <a:r>
              <a:rPr lang="sv-SE" dirty="0" err="1"/>
              <a:t>if</a:t>
            </a:r>
            <a:r>
              <a:rPr lang="sv-SE" dirty="0"/>
              <a:t> </a:t>
            </a:r>
            <a:r>
              <a:rPr lang="sv-SE" dirty="0" err="1"/>
              <a:t>anodized</a:t>
            </a:r>
            <a:r>
              <a:rPr lang="sv-SE" dirty="0"/>
              <a:t> </a:t>
            </a:r>
            <a:r>
              <a:rPr lang="sv-SE" dirty="0" err="1"/>
              <a:t>surface</a:t>
            </a:r>
            <a:endParaRPr lang="sv-SE" dirty="0"/>
          </a:p>
        </p:txBody>
      </p:sp>
      <p:sp>
        <p:nvSpPr>
          <p:cNvPr id="2" name="textruta 1">
            <a:extLst>
              <a:ext uri="{FF2B5EF4-FFF2-40B4-BE49-F238E27FC236}">
                <a16:creationId xmlns:a16="http://schemas.microsoft.com/office/drawing/2014/main" id="{2409506D-A756-41BA-8ABF-C42BD0B448BD}"/>
              </a:ext>
            </a:extLst>
          </p:cNvPr>
          <p:cNvSpPr txBox="1"/>
          <p:nvPr/>
        </p:nvSpPr>
        <p:spPr>
          <a:xfrm>
            <a:off x="1628192" y="6023113"/>
            <a:ext cx="5887616" cy="646331"/>
          </a:xfrm>
          <a:prstGeom prst="rect">
            <a:avLst/>
          </a:prstGeom>
          <a:solidFill>
            <a:schemeClr val="bg1"/>
          </a:solidFill>
          <a:ln w="28575">
            <a:solidFill>
              <a:srgbClr val="FF0000"/>
            </a:solidFill>
          </a:ln>
        </p:spPr>
        <p:txBody>
          <a:bodyPr wrap="square" rtlCol="0">
            <a:spAutoFit/>
          </a:bodyPr>
          <a:lstStyle/>
          <a:p>
            <a:r>
              <a:rPr lang="sv-SE" b="1" dirty="0" err="1">
                <a:solidFill>
                  <a:srgbClr val="FF0000"/>
                </a:solidFill>
              </a:rPr>
              <a:t>During</a:t>
            </a:r>
            <a:r>
              <a:rPr lang="sv-SE" b="1" dirty="0">
                <a:solidFill>
                  <a:srgbClr val="FF0000"/>
                </a:solidFill>
              </a:rPr>
              <a:t> the meeting </a:t>
            </a:r>
            <a:r>
              <a:rPr lang="sv-SE" b="1" dirty="0" err="1">
                <a:solidFill>
                  <a:srgbClr val="FF0000"/>
                </a:solidFill>
              </a:rPr>
              <a:t>we</a:t>
            </a:r>
            <a:r>
              <a:rPr lang="sv-SE" b="1" dirty="0">
                <a:solidFill>
                  <a:srgbClr val="FF0000"/>
                </a:solidFill>
              </a:rPr>
              <a:t> sort </a:t>
            </a:r>
            <a:r>
              <a:rPr lang="sv-SE" b="1" dirty="0" err="1">
                <a:solidFill>
                  <a:srgbClr val="FF0000"/>
                </a:solidFill>
              </a:rPr>
              <a:t>of</a:t>
            </a:r>
            <a:r>
              <a:rPr lang="sv-SE" b="1" dirty="0">
                <a:solidFill>
                  <a:srgbClr val="FF0000"/>
                </a:solidFill>
              </a:rPr>
              <a:t> </a:t>
            </a:r>
            <a:r>
              <a:rPr lang="sv-SE" b="1" dirty="0" err="1">
                <a:solidFill>
                  <a:srgbClr val="FF0000"/>
                </a:solidFill>
              </a:rPr>
              <a:t>concluded</a:t>
            </a:r>
            <a:r>
              <a:rPr lang="sv-SE" b="1" dirty="0">
                <a:solidFill>
                  <a:srgbClr val="FF0000"/>
                </a:solidFill>
              </a:rPr>
              <a:t> </a:t>
            </a:r>
            <a:r>
              <a:rPr lang="sv-SE" b="1" dirty="0" err="1">
                <a:solidFill>
                  <a:srgbClr val="FF0000"/>
                </a:solidFill>
              </a:rPr>
              <a:t>that</a:t>
            </a:r>
            <a:r>
              <a:rPr lang="sv-SE" b="1" dirty="0">
                <a:solidFill>
                  <a:srgbClr val="FF0000"/>
                </a:solidFill>
              </a:rPr>
              <a:t> all TCs </a:t>
            </a:r>
            <a:r>
              <a:rPr lang="sv-SE" b="1" dirty="0" err="1">
                <a:solidFill>
                  <a:srgbClr val="FF0000"/>
                </a:solidFill>
              </a:rPr>
              <a:t>should</a:t>
            </a:r>
            <a:r>
              <a:rPr lang="sv-SE" b="1" dirty="0">
                <a:solidFill>
                  <a:srgbClr val="FF0000"/>
                </a:solidFill>
              </a:rPr>
              <a:t> be attached </a:t>
            </a:r>
            <a:r>
              <a:rPr lang="sv-SE" b="1" dirty="0" err="1">
                <a:solidFill>
                  <a:srgbClr val="FF0000"/>
                </a:solidFill>
              </a:rPr>
              <a:t>with</a:t>
            </a:r>
            <a:r>
              <a:rPr lang="sv-SE" b="1" dirty="0">
                <a:solidFill>
                  <a:srgbClr val="FF0000"/>
                </a:solidFill>
              </a:rPr>
              <a:t> </a:t>
            </a:r>
            <a:r>
              <a:rPr lang="sv-SE" b="1" dirty="0" err="1">
                <a:solidFill>
                  <a:srgbClr val="FF0000"/>
                </a:solidFill>
              </a:rPr>
              <a:t>Kapton</a:t>
            </a:r>
            <a:r>
              <a:rPr lang="sv-SE" b="1" dirty="0">
                <a:solidFill>
                  <a:srgbClr val="FF0000"/>
                </a:solidFill>
              </a:rPr>
              <a:t> tape under the TC.</a:t>
            </a:r>
          </a:p>
        </p:txBody>
      </p:sp>
    </p:spTree>
    <p:extLst>
      <p:ext uri="{BB962C8B-B14F-4D97-AF65-F5344CB8AC3E}">
        <p14:creationId xmlns:p14="http://schemas.microsoft.com/office/powerpoint/2010/main" val="225258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6BA3AE7-E82A-45BB-8BAF-925B44632F24}"/>
              </a:ext>
            </a:extLst>
          </p:cNvPr>
          <p:cNvSpPr>
            <a:spLocks noGrp="1"/>
          </p:cNvSpPr>
          <p:nvPr>
            <p:ph type="title"/>
          </p:nvPr>
        </p:nvSpPr>
        <p:spPr>
          <a:xfrm>
            <a:off x="298581" y="365126"/>
            <a:ext cx="8612154" cy="1325563"/>
          </a:xfrm>
        </p:spPr>
        <p:txBody>
          <a:bodyPr/>
          <a:lstStyle/>
          <a:p>
            <a:pPr algn="ctr"/>
            <a:r>
              <a:rPr lang="sv-SE" dirty="0"/>
              <a:t>4 – Cover </a:t>
            </a:r>
            <a:r>
              <a:rPr lang="sv-SE" dirty="0" err="1"/>
              <a:t>plates</a:t>
            </a:r>
            <a:r>
              <a:rPr lang="sv-SE" dirty="0"/>
              <a:t>/dummy solar panels</a:t>
            </a:r>
          </a:p>
        </p:txBody>
      </p:sp>
      <p:sp>
        <p:nvSpPr>
          <p:cNvPr id="3" name="Platshållare för innehåll 2">
            <a:extLst>
              <a:ext uri="{FF2B5EF4-FFF2-40B4-BE49-F238E27FC236}">
                <a16:creationId xmlns:a16="http://schemas.microsoft.com/office/drawing/2014/main" id="{A145218C-5872-49B4-8B9E-2667581C5028}"/>
              </a:ext>
            </a:extLst>
          </p:cNvPr>
          <p:cNvSpPr>
            <a:spLocks noGrp="1"/>
          </p:cNvSpPr>
          <p:nvPr>
            <p:ph idx="1"/>
          </p:nvPr>
        </p:nvSpPr>
        <p:spPr/>
        <p:txBody>
          <a:bodyPr>
            <a:normAutofit/>
          </a:bodyPr>
          <a:lstStyle/>
          <a:p>
            <a:r>
              <a:rPr lang="sv-SE" b="1" dirty="0" err="1"/>
              <a:t>Anodizing</a:t>
            </a:r>
            <a:r>
              <a:rPr lang="sv-SE" b="1" dirty="0"/>
              <a:t> dummy and flight cover </a:t>
            </a:r>
            <a:r>
              <a:rPr lang="sv-SE" b="1" dirty="0" err="1"/>
              <a:t>plates</a:t>
            </a:r>
            <a:r>
              <a:rPr lang="sv-SE" dirty="0"/>
              <a:t>: </a:t>
            </a:r>
            <a:r>
              <a:rPr lang="sv-SE" dirty="0" err="1"/>
              <a:t>depends</a:t>
            </a:r>
            <a:r>
              <a:rPr lang="sv-SE" dirty="0"/>
              <a:t> on </a:t>
            </a:r>
            <a:r>
              <a:rPr lang="sv-SE" dirty="0" err="1"/>
              <a:t>Kaibins</a:t>
            </a:r>
            <a:r>
              <a:rPr lang="sv-SE" dirty="0"/>
              <a:t> sims </a:t>
            </a:r>
            <a:r>
              <a:rPr lang="sv-SE" dirty="0" err="1"/>
              <a:t>of</a:t>
            </a:r>
            <a:r>
              <a:rPr lang="sv-SE" dirty="0"/>
              <a:t>  different </a:t>
            </a:r>
            <a:r>
              <a:rPr lang="el-GR" dirty="0"/>
              <a:t>α</a:t>
            </a:r>
            <a:r>
              <a:rPr lang="sv-SE" dirty="0"/>
              <a:t>/</a:t>
            </a:r>
            <a:r>
              <a:rPr lang="el-GR" dirty="0"/>
              <a:t>ε</a:t>
            </a:r>
            <a:endParaRPr lang="sv-SE" dirty="0"/>
          </a:p>
          <a:p>
            <a:r>
              <a:rPr lang="sv-SE" b="1" dirty="0" err="1"/>
              <a:t>Anodizing</a:t>
            </a:r>
            <a:r>
              <a:rPr lang="sv-SE" b="1" dirty="0"/>
              <a:t> dummy solar panels</a:t>
            </a:r>
            <a:r>
              <a:rPr lang="sv-SE" dirty="0"/>
              <a:t>: To be </a:t>
            </a:r>
            <a:r>
              <a:rPr lang="sv-SE" dirty="0" err="1"/>
              <a:t>done</a:t>
            </a:r>
            <a:r>
              <a:rPr lang="sv-SE" dirty="0"/>
              <a:t> </a:t>
            </a:r>
            <a:r>
              <a:rPr lang="sv-SE" dirty="0" err="1"/>
              <a:t>when</a:t>
            </a:r>
            <a:r>
              <a:rPr lang="sv-SE" dirty="0"/>
              <a:t> TC attachment tests </a:t>
            </a:r>
            <a:r>
              <a:rPr lang="sv-SE" dirty="0" err="1"/>
              <a:t>reveral</a:t>
            </a:r>
            <a:r>
              <a:rPr lang="sv-SE" dirty="0"/>
              <a:t> </a:t>
            </a:r>
            <a:r>
              <a:rPr lang="sv-SE" dirty="0" err="1"/>
              <a:t>if</a:t>
            </a:r>
            <a:r>
              <a:rPr lang="sv-SE" dirty="0"/>
              <a:t> </a:t>
            </a:r>
            <a:r>
              <a:rPr lang="sv-SE" dirty="0" err="1"/>
              <a:t>we</a:t>
            </a:r>
            <a:r>
              <a:rPr lang="sv-SE" dirty="0"/>
              <a:t> </a:t>
            </a:r>
            <a:r>
              <a:rPr lang="sv-SE" dirty="0" err="1"/>
              <a:t>need</a:t>
            </a:r>
            <a:r>
              <a:rPr lang="sv-SE" dirty="0"/>
              <a:t> to make </a:t>
            </a:r>
            <a:r>
              <a:rPr lang="sv-SE" dirty="0" err="1"/>
              <a:t>cut-outs</a:t>
            </a:r>
            <a:r>
              <a:rPr lang="sv-SE" dirty="0"/>
              <a:t> in dummy solar panels and dummy cover </a:t>
            </a:r>
            <a:r>
              <a:rPr lang="sv-SE" dirty="0" err="1"/>
              <a:t>plates</a:t>
            </a:r>
            <a:r>
              <a:rPr lang="sv-SE" dirty="0"/>
              <a:t>.</a:t>
            </a:r>
          </a:p>
        </p:txBody>
      </p:sp>
    </p:spTree>
    <p:extLst>
      <p:ext uri="{BB962C8B-B14F-4D97-AF65-F5344CB8AC3E}">
        <p14:creationId xmlns:p14="http://schemas.microsoft.com/office/powerpoint/2010/main" val="81555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6BA3AE7-E82A-45BB-8BAF-925B44632F24}"/>
              </a:ext>
            </a:extLst>
          </p:cNvPr>
          <p:cNvSpPr>
            <a:spLocks noGrp="1"/>
          </p:cNvSpPr>
          <p:nvPr>
            <p:ph type="title"/>
          </p:nvPr>
        </p:nvSpPr>
        <p:spPr/>
        <p:txBody>
          <a:bodyPr/>
          <a:lstStyle/>
          <a:p>
            <a:pPr algn="ctr"/>
            <a:r>
              <a:rPr lang="sv-SE" dirty="0"/>
              <a:t>5 – </a:t>
            </a:r>
            <a:r>
              <a:rPr lang="sv-SE" dirty="0" err="1"/>
              <a:t>Heaters</a:t>
            </a:r>
            <a:endParaRPr lang="sv-SE" dirty="0"/>
          </a:p>
        </p:txBody>
      </p:sp>
      <p:sp>
        <p:nvSpPr>
          <p:cNvPr id="3" name="Platshållare för innehåll 2">
            <a:extLst>
              <a:ext uri="{FF2B5EF4-FFF2-40B4-BE49-F238E27FC236}">
                <a16:creationId xmlns:a16="http://schemas.microsoft.com/office/drawing/2014/main" id="{A145218C-5872-49B4-8B9E-2667581C5028}"/>
              </a:ext>
            </a:extLst>
          </p:cNvPr>
          <p:cNvSpPr>
            <a:spLocks noGrp="1"/>
          </p:cNvSpPr>
          <p:nvPr>
            <p:ph idx="1"/>
          </p:nvPr>
        </p:nvSpPr>
        <p:spPr/>
        <p:txBody>
          <a:bodyPr>
            <a:normAutofit fontScale="92500" lnSpcReduction="10000"/>
          </a:bodyPr>
          <a:lstStyle/>
          <a:p>
            <a:r>
              <a:rPr lang="sv-SE" dirty="0" err="1"/>
              <a:t>Location</a:t>
            </a:r>
            <a:r>
              <a:rPr lang="sv-SE" dirty="0"/>
              <a:t>: See </a:t>
            </a:r>
            <a:r>
              <a:rPr lang="sv-SE" dirty="0" err="1"/>
              <a:t>next</a:t>
            </a:r>
            <a:r>
              <a:rPr lang="sv-SE" dirty="0"/>
              <a:t> </a:t>
            </a:r>
            <a:r>
              <a:rPr lang="sv-SE" dirty="0" err="1"/>
              <a:t>slide</a:t>
            </a:r>
            <a:endParaRPr lang="sv-SE" dirty="0"/>
          </a:p>
          <a:p>
            <a:r>
              <a:rPr lang="sv-SE" dirty="0" err="1"/>
              <a:t>Patch</a:t>
            </a:r>
            <a:r>
              <a:rPr lang="sv-SE" dirty="0"/>
              <a:t> panel. Status. </a:t>
            </a:r>
          </a:p>
          <a:p>
            <a:r>
              <a:rPr lang="sv-SE" dirty="0"/>
              <a:t>Control: Manual.</a:t>
            </a:r>
          </a:p>
          <a:p>
            <a:r>
              <a:rPr lang="sv-SE" dirty="0" err="1"/>
              <a:t>When</a:t>
            </a:r>
            <a:r>
              <a:rPr lang="sv-SE" dirty="0"/>
              <a:t> to attach </a:t>
            </a:r>
            <a:r>
              <a:rPr lang="sv-SE" dirty="0" err="1"/>
              <a:t>heaters</a:t>
            </a:r>
            <a:r>
              <a:rPr lang="sv-SE" dirty="0"/>
              <a:t> in </a:t>
            </a:r>
            <a:r>
              <a:rPr lang="sv-SE" dirty="0" err="1"/>
              <a:t>work</a:t>
            </a:r>
            <a:r>
              <a:rPr lang="sv-SE" dirty="0"/>
              <a:t> </a:t>
            </a:r>
            <a:r>
              <a:rPr lang="sv-SE" dirty="0" err="1"/>
              <a:t>flow</a:t>
            </a:r>
            <a:r>
              <a:rPr lang="sv-SE" dirty="0"/>
              <a:t>?</a:t>
            </a:r>
          </a:p>
          <a:p>
            <a:r>
              <a:rPr lang="sv-SE" dirty="0" err="1"/>
              <a:t>Monitoring</a:t>
            </a:r>
            <a:r>
              <a:rPr lang="sv-SE" dirty="0"/>
              <a:t> to </a:t>
            </a:r>
            <a:r>
              <a:rPr lang="sv-SE" dirty="0" err="1"/>
              <a:t>prevent</a:t>
            </a:r>
            <a:r>
              <a:rPr lang="sv-SE" dirty="0"/>
              <a:t> </a:t>
            </a:r>
            <a:r>
              <a:rPr lang="sv-SE" dirty="0" err="1"/>
              <a:t>heaters</a:t>
            </a:r>
            <a:r>
              <a:rPr lang="sv-SE" dirty="0"/>
              <a:t> to </a:t>
            </a:r>
            <a:r>
              <a:rPr lang="sv-SE" dirty="0" err="1"/>
              <a:t>overheat</a:t>
            </a:r>
            <a:r>
              <a:rPr lang="sv-SE" dirty="0"/>
              <a:t>: </a:t>
            </a:r>
          </a:p>
          <a:p>
            <a:pPr lvl="1"/>
            <a:r>
              <a:rPr lang="sv-SE" dirty="0" err="1"/>
              <a:t>Use</a:t>
            </a:r>
            <a:r>
              <a:rPr lang="sv-SE" dirty="0"/>
              <a:t> TVAC </a:t>
            </a:r>
            <a:r>
              <a:rPr lang="sv-SE" dirty="0" err="1"/>
              <a:t>measurement</a:t>
            </a:r>
            <a:r>
              <a:rPr lang="sv-SE" dirty="0"/>
              <a:t> system</a:t>
            </a:r>
          </a:p>
          <a:p>
            <a:pPr lvl="1"/>
            <a:r>
              <a:rPr lang="sv-SE" dirty="0"/>
              <a:t>How </a:t>
            </a:r>
            <a:r>
              <a:rPr lang="sv-SE" dirty="0" err="1"/>
              <a:t>many</a:t>
            </a:r>
            <a:r>
              <a:rPr lang="sv-SE" dirty="0"/>
              <a:t> TCs? </a:t>
            </a:r>
          </a:p>
          <a:p>
            <a:pPr lvl="1"/>
            <a:r>
              <a:rPr lang="sv-SE" dirty="0" err="1"/>
              <a:t>Location</a:t>
            </a:r>
            <a:r>
              <a:rPr lang="sv-SE" dirty="0"/>
              <a:t> </a:t>
            </a:r>
            <a:r>
              <a:rPr lang="sv-SE" dirty="0" err="1"/>
              <a:t>of</a:t>
            </a:r>
            <a:r>
              <a:rPr lang="sv-SE" dirty="0"/>
              <a:t> TCs?</a:t>
            </a:r>
          </a:p>
          <a:p>
            <a:pPr lvl="1"/>
            <a:r>
              <a:rPr lang="sv-SE" dirty="0" err="1"/>
              <a:t>When</a:t>
            </a:r>
            <a:r>
              <a:rPr lang="sv-SE" dirty="0"/>
              <a:t> to attach TCs in </a:t>
            </a:r>
            <a:r>
              <a:rPr lang="sv-SE" dirty="0" err="1"/>
              <a:t>work</a:t>
            </a:r>
            <a:r>
              <a:rPr lang="sv-SE" dirty="0"/>
              <a:t> </a:t>
            </a:r>
            <a:r>
              <a:rPr lang="sv-SE" dirty="0" err="1"/>
              <a:t>flow</a:t>
            </a:r>
            <a:r>
              <a:rPr lang="sv-SE" dirty="0"/>
              <a:t> (</a:t>
            </a:r>
            <a:r>
              <a:rPr lang="sv-SE" dirty="0" err="1"/>
              <a:t>when</a:t>
            </a:r>
            <a:r>
              <a:rPr lang="sv-SE" dirty="0"/>
              <a:t> </a:t>
            </a:r>
            <a:r>
              <a:rPr lang="sv-SE" dirty="0" err="1"/>
              <a:t>heaters</a:t>
            </a:r>
            <a:r>
              <a:rPr lang="sv-SE" dirty="0"/>
              <a:t> </a:t>
            </a:r>
            <a:r>
              <a:rPr lang="sv-SE" dirty="0" err="1"/>
              <a:t>are</a:t>
            </a:r>
            <a:r>
              <a:rPr lang="sv-SE" dirty="0"/>
              <a:t> </a:t>
            </a:r>
            <a:r>
              <a:rPr lang="sv-SE" dirty="0" err="1"/>
              <a:t>mounted</a:t>
            </a:r>
            <a:r>
              <a:rPr lang="sv-SE" dirty="0"/>
              <a:t>?)?</a:t>
            </a:r>
          </a:p>
          <a:p>
            <a:r>
              <a:rPr lang="sv-SE" dirty="0" err="1"/>
              <a:t>NanoProp</a:t>
            </a:r>
            <a:r>
              <a:rPr lang="sv-SE" dirty="0"/>
              <a:t> </a:t>
            </a:r>
            <a:r>
              <a:rPr lang="sv-SE" dirty="0" err="1"/>
              <a:t>heaters</a:t>
            </a:r>
            <a:r>
              <a:rPr lang="sv-SE" dirty="0"/>
              <a:t> – still to be </a:t>
            </a:r>
            <a:r>
              <a:rPr lang="sv-SE" dirty="0" err="1"/>
              <a:t>investigated</a:t>
            </a:r>
            <a:r>
              <a:rPr lang="sv-SE" dirty="0"/>
              <a:t>.</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13174" y="651565"/>
            <a:ext cx="3130826" cy="2348120"/>
          </a:xfrm>
          <a:prstGeom prst="rect">
            <a:avLst/>
          </a:prstGeom>
        </p:spPr>
      </p:pic>
      <p:cxnSp>
        <p:nvCxnSpPr>
          <p:cNvPr id="6" name="Straight Arrow Connector 5"/>
          <p:cNvCxnSpPr/>
          <p:nvPr/>
        </p:nvCxnSpPr>
        <p:spPr>
          <a:xfrm flipV="1">
            <a:off x="3717235" y="2168434"/>
            <a:ext cx="2295939" cy="31635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ruta 6">
            <a:extLst>
              <a:ext uri="{FF2B5EF4-FFF2-40B4-BE49-F238E27FC236}">
                <a16:creationId xmlns:a16="http://schemas.microsoft.com/office/drawing/2014/main" id="{97EAD18E-D585-44BA-9867-958715044449}"/>
              </a:ext>
            </a:extLst>
          </p:cNvPr>
          <p:cNvSpPr txBox="1"/>
          <p:nvPr/>
        </p:nvSpPr>
        <p:spPr>
          <a:xfrm>
            <a:off x="829399" y="4589322"/>
            <a:ext cx="6887159" cy="1200329"/>
          </a:xfrm>
          <a:prstGeom prst="rect">
            <a:avLst/>
          </a:prstGeom>
          <a:solidFill>
            <a:schemeClr val="bg1"/>
          </a:solidFill>
          <a:ln w="28575">
            <a:solidFill>
              <a:srgbClr val="FF0000"/>
            </a:solidFill>
          </a:ln>
        </p:spPr>
        <p:txBody>
          <a:bodyPr wrap="square" rtlCol="0">
            <a:spAutoFit/>
          </a:bodyPr>
          <a:lstStyle/>
          <a:p>
            <a:r>
              <a:rPr lang="sv-SE" b="1" dirty="0">
                <a:solidFill>
                  <a:srgbClr val="FF0000"/>
                </a:solidFill>
              </a:rPr>
              <a:t>After the meeting I </a:t>
            </a:r>
            <a:r>
              <a:rPr lang="sv-SE" b="1" dirty="0" err="1">
                <a:solidFill>
                  <a:srgbClr val="FF0000"/>
                </a:solidFill>
              </a:rPr>
              <a:t>proposed</a:t>
            </a:r>
            <a:r>
              <a:rPr lang="sv-SE" b="1" dirty="0">
                <a:solidFill>
                  <a:srgbClr val="FF0000"/>
                </a:solidFill>
              </a:rPr>
              <a:t> </a:t>
            </a:r>
            <a:r>
              <a:rPr lang="sv-SE" b="1" dirty="0" err="1">
                <a:solidFill>
                  <a:srgbClr val="FF0000"/>
                </a:solidFill>
              </a:rPr>
              <a:t>that</a:t>
            </a:r>
            <a:r>
              <a:rPr lang="sv-SE" b="1" dirty="0">
                <a:solidFill>
                  <a:srgbClr val="FF0000"/>
                </a:solidFill>
              </a:rPr>
              <a:t> </a:t>
            </a:r>
            <a:r>
              <a:rPr lang="sv-SE" b="1" dirty="0" err="1">
                <a:solidFill>
                  <a:srgbClr val="FF0000"/>
                </a:solidFill>
              </a:rPr>
              <a:t>we</a:t>
            </a:r>
            <a:r>
              <a:rPr lang="sv-SE" b="1" dirty="0">
                <a:solidFill>
                  <a:srgbClr val="FF0000"/>
                </a:solidFill>
              </a:rPr>
              <a:t> </a:t>
            </a:r>
            <a:r>
              <a:rPr lang="sv-SE" b="1" dirty="0" err="1">
                <a:solidFill>
                  <a:srgbClr val="FF0000"/>
                </a:solidFill>
              </a:rPr>
              <a:t>put</a:t>
            </a:r>
            <a:r>
              <a:rPr lang="sv-SE" b="1" dirty="0">
                <a:solidFill>
                  <a:srgbClr val="FF0000"/>
                </a:solidFill>
              </a:rPr>
              <a:t> a </a:t>
            </a:r>
            <a:r>
              <a:rPr lang="sv-SE" b="1" dirty="0" err="1">
                <a:solidFill>
                  <a:srgbClr val="FF0000"/>
                </a:solidFill>
              </a:rPr>
              <a:t>single</a:t>
            </a:r>
            <a:r>
              <a:rPr lang="sv-SE" b="1" dirty="0">
                <a:solidFill>
                  <a:srgbClr val="FF0000"/>
                </a:solidFill>
              </a:rPr>
              <a:t> ”</a:t>
            </a:r>
            <a:r>
              <a:rPr lang="sv-SE" b="1" dirty="0" err="1">
                <a:solidFill>
                  <a:srgbClr val="FF0000"/>
                </a:solidFill>
              </a:rPr>
              <a:t>warning</a:t>
            </a:r>
            <a:r>
              <a:rPr lang="sv-SE" b="1" dirty="0">
                <a:solidFill>
                  <a:srgbClr val="FF0000"/>
                </a:solidFill>
              </a:rPr>
              <a:t> TC” on </a:t>
            </a:r>
            <a:r>
              <a:rPr lang="sv-SE" b="1" dirty="0" err="1">
                <a:solidFill>
                  <a:srgbClr val="FF0000"/>
                </a:solidFill>
              </a:rPr>
              <a:t>each</a:t>
            </a:r>
            <a:r>
              <a:rPr lang="sv-SE" b="1" dirty="0">
                <a:solidFill>
                  <a:srgbClr val="FF0000"/>
                </a:solidFill>
              </a:rPr>
              <a:t> </a:t>
            </a:r>
            <a:r>
              <a:rPr lang="sv-SE" b="1" dirty="0" err="1">
                <a:solidFill>
                  <a:srgbClr val="FF0000"/>
                </a:solidFill>
              </a:rPr>
              <a:t>of</a:t>
            </a:r>
            <a:r>
              <a:rPr lang="sv-SE" b="1" dirty="0">
                <a:solidFill>
                  <a:srgbClr val="FF0000"/>
                </a:solidFill>
              </a:rPr>
              <a:t> the </a:t>
            </a:r>
            <a:r>
              <a:rPr lang="sv-SE" b="1" dirty="0" err="1">
                <a:solidFill>
                  <a:srgbClr val="FF0000"/>
                </a:solidFill>
              </a:rPr>
              <a:t>two</a:t>
            </a:r>
            <a:r>
              <a:rPr lang="sv-SE" b="1" dirty="0">
                <a:solidFill>
                  <a:srgbClr val="FF0000"/>
                </a:solidFill>
              </a:rPr>
              <a:t> ±Z cover </a:t>
            </a:r>
            <a:r>
              <a:rPr lang="sv-SE" b="1" dirty="0" err="1">
                <a:solidFill>
                  <a:srgbClr val="FF0000"/>
                </a:solidFill>
              </a:rPr>
              <a:t>plates</a:t>
            </a:r>
            <a:r>
              <a:rPr lang="sv-SE" b="1" dirty="0">
                <a:solidFill>
                  <a:srgbClr val="FF0000"/>
                </a:solidFill>
              </a:rPr>
              <a:t> </a:t>
            </a:r>
            <a:r>
              <a:rPr lang="sv-SE" b="1" dirty="0" err="1">
                <a:solidFill>
                  <a:srgbClr val="FF0000"/>
                </a:solidFill>
              </a:rPr>
              <a:t>midway</a:t>
            </a:r>
            <a:r>
              <a:rPr lang="sv-SE" b="1" dirty="0">
                <a:solidFill>
                  <a:srgbClr val="FF0000"/>
                </a:solidFill>
              </a:rPr>
              <a:t> </a:t>
            </a:r>
            <a:r>
              <a:rPr lang="sv-SE" b="1" dirty="0" err="1">
                <a:solidFill>
                  <a:srgbClr val="FF0000"/>
                </a:solidFill>
              </a:rPr>
              <a:t>between</a:t>
            </a:r>
            <a:r>
              <a:rPr lang="sv-SE" b="1" dirty="0">
                <a:solidFill>
                  <a:srgbClr val="FF0000"/>
                </a:solidFill>
              </a:rPr>
              <a:t> the </a:t>
            </a:r>
            <a:r>
              <a:rPr lang="sv-SE" b="1" dirty="0" err="1">
                <a:solidFill>
                  <a:srgbClr val="FF0000"/>
                </a:solidFill>
              </a:rPr>
              <a:t>two</a:t>
            </a:r>
            <a:r>
              <a:rPr lang="sv-SE" b="1" dirty="0">
                <a:solidFill>
                  <a:srgbClr val="FF0000"/>
                </a:solidFill>
              </a:rPr>
              <a:t> </a:t>
            </a:r>
            <a:r>
              <a:rPr lang="sv-SE" b="1" dirty="0" err="1">
                <a:solidFill>
                  <a:srgbClr val="FF0000"/>
                </a:solidFill>
              </a:rPr>
              <a:t>heaters</a:t>
            </a:r>
            <a:r>
              <a:rPr lang="sv-SE" b="1" dirty="0">
                <a:solidFill>
                  <a:srgbClr val="FF0000"/>
                </a:solidFill>
              </a:rPr>
              <a:t>. For the mid-stack </a:t>
            </a:r>
            <a:r>
              <a:rPr lang="sv-SE" b="1" dirty="0" err="1">
                <a:solidFill>
                  <a:srgbClr val="FF0000"/>
                </a:solidFill>
              </a:rPr>
              <a:t>heaters</a:t>
            </a:r>
            <a:r>
              <a:rPr lang="sv-SE" b="1" dirty="0">
                <a:solidFill>
                  <a:srgbClr val="FF0000"/>
                </a:solidFill>
              </a:rPr>
              <a:t> </a:t>
            </a:r>
            <a:r>
              <a:rPr lang="sv-SE" b="1" dirty="0" err="1">
                <a:solidFill>
                  <a:srgbClr val="FF0000"/>
                </a:solidFill>
              </a:rPr>
              <a:t>we</a:t>
            </a:r>
            <a:r>
              <a:rPr lang="sv-SE" b="1" dirty="0">
                <a:solidFill>
                  <a:srgbClr val="FF0000"/>
                </a:solidFill>
              </a:rPr>
              <a:t> </a:t>
            </a:r>
            <a:r>
              <a:rPr lang="sv-SE" b="1" dirty="0" err="1">
                <a:solidFill>
                  <a:srgbClr val="FF0000"/>
                </a:solidFill>
              </a:rPr>
              <a:t>need</a:t>
            </a:r>
            <a:r>
              <a:rPr lang="sv-SE" b="1" dirty="0">
                <a:solidFill>
                  <a:srgbClr val="FF0000"/>
                </a:solidFill>
              </a:rPr>
              <a:t> </a:t>
            </a:r>
            <a:r>
              <a:rPr lang="sv-SE" b="1" dirty="0" err="1">
                <a:solidFill>
                  <a:srgbClr val="FF0000"/>
                </a:solidFill>
              </a:rPr>
              <a:t>one</a:t>
            </a:r>
            <a:r>
              <a:rPr lang="sv-SE" b="1" dirty="0">
                <a:solidFill>
                  <a:srgbClr val="FF0000"/>
                </a:solidFill>
              </a:rPr>
              <a:t> TC per </a:t>
            </a:r>
            <a:r>
              <a:rPr lang="sv-SE" b="1" dirty="0" err="1">
                <a:solidFill>
                  <a:srgbClr val="FF0000"/>
                </a:solidFill>
              </a:rPr>
              <a:t>heater</a:t>
            </a:r>
            <a:r>
              <a:rPr lang="sv-SE" b="1" dirty="0">
                <a:solidFill>
                  <a:srgbClr val="FF0000"/>
                </a:solidFill>
              </a:rPr>
              <a:t>, </a:t>
            </a:r>
            <a:r>
              <a:rPr lang="sv-SE" b="1" dirty="0" err="1">
                <a:solidFill>
                  <a:srgbClr val="FF0000"/>
                </a:solidFill>
              </a:rPr>
              <a:t>becasue</a:t>
            </a:r>
            <a:r>
              <a:rPr lang="sv-SE" b="1" dirty="0">
                <a:solidFill>
                  <a:srgbClr val="FF0000"/>
                </a:solidFill>
              </a:rPr>
              <a:t> the </a:t>
            </a:r>
            <a:r>
              <a:rPr lang="sv-SE" b="1" dirty="0" err="1">
                <a:solidFill>
                  <a:srgbClr val="FF0000"/>
                </a:solidFill>
              </a:rPr>
              <a:t>four</a:t>
            </a:r>
            <a:r>
              <a:rPr lang="sv-SE" b="1" dirty="0">
                <a:solidFill>
                  <a:srgbClr val="FF0000"/>
                </a:solidFill>
              </a:rPr>
              <a:t> </a:t>
            </a:r>
            <a:r>
              <a:rPr lang="sv-SE" b="1" dirty="0" err="1">
                <a:solidFill>
                  <a:srgbClr val="FF0000"/>
                </a:solidFill>
              </a:rPr>
              <a:t>heaters</a:t>
            </a:r>
            <a:r>
              <a:rPr lang="sv-SE" b="1" dirty="0">
                <a:solidFill>
                  <a:srgbClr val="FF0000"/>
                </a:solidFill>
              </a:rPr>
              <a:t> </a:t>
            </a:r>
            <a:r>
              <a:rPr lang="sv-SE" b="1" dirty="0" err="1">
                <a:solidFill>
                  <a:srgbClr val="FF0000"/>
                </a:solidFill>
              </a:rPr>
              <a:t>are</a:t>
            </a:r>
            <a:r>
              <a:rPr lang="sv-SE" b="1" dirty="0">
                <a:solidFill>
                  <a:srgbClr val="FF0000"/>
                </a:solidFill>
              </a:rPr>
              <a:t> on different faces </a:t>
            </a:r>
            <a:r>
              <a:rPr lang="sv-SE" b="1" dirty="0" err="1">
                <a:solidFill>
                  <a:srgbClr val="FF0000"/>
                </a:solidFill>
              </a:rPr>
              <a:t>of</a:t>
            </a:r>
            <a:r>
              <a:rPr lang="sv-SE" b="1" dirty="0">
                <a:solidFill>
                  <a:srgbClr val="FF0000"/>
                </a:solidFill>
              </a:rPr>
              <a:t> the </a:t>
            </a:r>
            <a:r>
              <a:rPr lang="sv-SE" b="1" dirty="0" err="1">
                <a:solidFill>
                  <a:srgbClr val="FF0000"/>
                </a:solidFill>
              </a:rPr>
              <a:t>satellite</a:t>
            </a:r>
            <a:r>
              <a:rPr lang="sv-SE" b="1" dirty="0">
                <a:solidFill>
                  <a:srgbClr val="FF0000"/>
                </a:solidFill>
              </a:rPr>
              <a:t>. See </a:t>
            </a:r>
            <a:r>
              <a:rPr lang="sv-SE" b="1" dirty="0" err="1">
                <a:solidFill>
                  <a:srgbClr val="FF0000"/>
                </a:solidFill>
              </a:rPr>
              <a:t>next</a:t>
            </a:r>
            <a:r>
              <a:rPr lang="sv-SE" b="1" dirty="0">
                <a:solidFill>
                  <a:srgbClr val="FF0000"/>
                </a:solidFill>
              </a:rPr>
              <a:t> </a:t>
            </a:r>
            <a:r>
              <a:rPr lang="sv-SE" b="1" dirty="0" err="1">
                <a:solidFill>
                  <a:srgbClr val="FF0000"/>
                </a:solidFill>
              </a:rPr>
              <a:t>slide</a:t>
            </a:r>
            <a:r>
              <a:rPr lang="sv-SE" b="1" dirty="0">
                <a:solidFill>
                  <a:srgbClr val="FF0000"/>
                </a:solidFill>
              </a:rPr>
              <a:t>.</a:t>
            </a:r>
          </a:p>
        </p:txBody>
      </p:sp>
    </p:spTree>
    <p:extLst>
      <p:ext uri="{BB962C8B-B14F-4D97-AF65-F5344CB8AC3E}">
        <p14:creationId xmlns:p14="http://schemas.microsoft.com/office/powerpoint/2010/main" val="61746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8B649CC-5233-4BC4-BF75-0EDF08DC525E}"/>
              </a:ext>
            </a:extLst>
          </p:cNvPr>
          <p:cNvSpPr>
            <a:spLocks noGrp="1"/>
          </p:cNvSpPr>
          <p:nvPr>
            <p:ph type="title"/>
          </p:nvPr>
        </p:nvSpPr>
        <p:spPr/>
        <p:txBody>
          <a:bodyPr>
            <a:normAutofit/>
          </a:bodyPr>
          <a:lstStyle/>
          <a:p>
            <a:pPr algn="ctr"/>
            <a:r>
              <a:rPr lang="sv-SE" sz="3600" b="1" dirty="0" err="1">
                <a:latin typeface="Arial" panose="020B0604020202020204" pitchFamily="34" charset="0"/>
                <a:cs typeface="Arial" panose="020B0604020202020204" pitchFamily="34" charset="0"/>
              </a:rPr>
              <a:t>Heater</a:t>
            </a:r>
            <a:r>
              <a:rPr lang="sv-SE" sz="3600" b="1" dirty="0">
                <a:latin typeface="Arial" panose="020B0604020202020204" pitchFamily="34" charset="0"/>
                <a:cs typeface="Arial" panose="020B0604020202020204" pitchFamily="34" charset="0"/>
              </a:rPr>
              <a:t> </a:t>
            </a:r>
            <a:r>
              <a:rPr lang="sv-SE" sz="3600" b="1" dirty="0" err="1">
                <a:latin typeface="Arial" panose="020B0604020202020204" pitchFamily="34" charset="0"/>
                <a:cs typeface="Arial" panose="020B0604020202020204" pitchFamily="34" charset="0"/>
              </a:rPr>
              <a:t>locations</a:t>
            </a:r>
            <a:r>
              <a:rPr lang="sv-SE" sz="3600" b="1" dirty="0">
                <a:latin typeface="Arial" panose="020B0604020202020204" pitchFamily="34" charset="0"/>
                <a:cs typeface="Arial" panose="020B0604020202020204" pitchFamily="34" charset="0"/>
              </a:rPr>
              <a:t> and </a:t>
            </a:r>
            <a:r>
              <a:rPr lang="sv-SE" sz="3600" b="1" dirty="0" err="1">
                <a:latin typeface="Arial" panose="020B0604020202020204" pitchFamily="34" charset="0"/>
                <a:cs typeface="Arial" panose="020B0604020202020204" pitchFamily="34" charset="0"/>
              </a:rPr>
              <a:t>proposed</a:t>
            </a:r>
            <a:r>
              <a:rPr lang="sv-SE" sz="3600" b="1" dirty="0">
                <a:latin typeface="Arial" panose="020B0604020202020204" pitchFamily="34" charset="0"/>
                <a:cs typeface="Arial" panose="020B0604020202020204" pitchFamily="34" charset="0"/>
              </a:rPr>
              <a:t> </a:t>
            </a:r>
            <a:r>
              <a:rPr lang="sv-SE" sz="3600" b="1" dirty="0" err="1">
                <a:latin typeface="Arial" panose="020B0604020202020204" pitchFamily="34" charset="0"/>
                <a:cs typeface="Arial" panose="020B0604020202020204" pitchFamily="34" charset="0"/>
              </a:rPr>
              <a:t>warning</a:t>
            </a:r>
            <a:r>
              <a:rPr lang="sv-SE" sz="3600" b="1" dirty="0">
                <a:latin typeface="Arial" panose="020B0604020202020204" pitchFamily="34" charset="0"/>
                <a:cs typeface="Arial" panose="020B0604020202020204" pitchFamily="34" charset="0"/>
              </a:rPr>
              <a:t> TCs attachment</a:t>
            </a:r>
          </a:p>
        </p:txBody>
      </p:sp>
      <p:pic>
        <p:nvPicPr>
          <p:cNvPr id="5" name="Platshållare för innehåll 4" descr="En bild som visar text, låda&#10;&#10;Automatiskt genererad beskrivning">
            <a:extLst>
              <a:ext uri="{FF2B5EF4-FFF2-40B4-BE49-F238E27FC236}">
                <a16:creationId xmlns:a16="http://schemas.microsoft.com/office/drawing/2014/main" id="{CD992027-FE27-4093-98F2-0E29501117A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93793" y="2283030"/>
            <a:ext cx="2112895" cy="4209844"/>
          </a:xfrm>
          <a:prstGeom prst="rect">
            <a:avLst/>
          </a:prstGeom>
        </p:spPr>
      </p:pic>
      <p:pic>
        <p:nvPicPr>
          <p:cNvPr id="6" name="Platshållare för innehåll 5">
            <a:extLst>
              <a:ext uri="{FF2B5EF4-FFF2-40B4-BE49-F238E27FC236}">
                <a16:creationId xmlns:a16="http://schemas.microsoft.com/office/drawing/2014/main" id="{6FB22568-6801-471C-8365-FF1CB4B071E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37314" y="2283030"/>
            <a:ext cx="1902942" cy="4515586"/>
          </a:xfrm>
          <a:prstGeom prst="rect">
            <a:avLst/>
          </a:prstGeom>
        </p:spPr>
      </p:pic>
    </p:spTree>
    <p:extLst>
      <p:ext uri="{BB962C8B-B14F-4D97-AF65-F5344CB8AC3E}">
        <p14:creationId xmlns:p14="http://schemas.microsoft.com/office/powerpoint/2010/main" val="2004815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tshållare för innehåll 5" descr="En bild som visar text&#10;&#10;Automatiskt genererad beskrivning">
            <a:extLst>
              <a:ext uri="{FF2B5EF4-FFF2-40B4-BE49-F238E27FC236}">
                <a16:creationId xmlns:a16="http://schemas.microsoft.com/office/drawing/2014/main" id="{77F27967-CFCB-432C-A899-ABA8F436C0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7712" y="286478"/>
            <a:ext cx="6688576" cy="6285043"/>
          </a:xfrm>
        </p:spPr>
      </p:pic>
    </p:spTree>
    <p:extLst>
      <p:ext uri="{BB962C8B-B14F-4D97-AF65-F5344CB8AC3E}">
        <p14:creationId xmlns:p14="http://schemas.microsoft.com/office/powerpoint/2010/main" val="484068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7">
            <a:extLst>
              <a:ext uri="{FF2B5EF4-FFF2-40B4-BE49-F238E27FC236}">
                <a16:creationId xmlns:a16="http://schemas.microsoft.com/office/drawing/2014/main" id="{22362529-746B-461F-97DE-A547DA149B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530" y="761137"/>
            <a:ext cx="5724939" cy="5724939"/>
          </a:xfrm>
          <a:prstGeom prst="rect">
            <a:avLst/>
          </a:prstGeom>
        </p:spPr>
      </p:pic>
    </p:spTree>
    <p:extLst>
      <p:ext uri="{BB962C8B-B14F-4D97-AF65-F5344CB8AC3E}">
        <p14:creationId xmlns:p14="http://schemas.microsoft.com/office/powerpoint/2010/main" val="1105391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964C02B-E285-4FF9-BB51-092EF950668F}"/>
              </a:ext>
            </a:extLst>
          </p:cNvPr>
          <p:cNvSpPr>
            <a:spLocks noGrp="1"/>
          </p:cNvSpPr>
          <p:nvPr>
            <p:ph type="title"/>
          </p:nvPr>
        </p:nvSpPr>
        <p:spPr/>
        <p:txBody>
          <a:bodyPr/>
          <a:lstStyle/>
          <a:p>
            <a:pPr algn="ctr"/>
            <a:r>
              <a:rPr lang="sv-SE" dirty="0"/>
              <a:t>Main agenda/talking </a:t>
            </a:r>
            <a:r>
              <a:rPr lang="sv-SE" dirty="0" err="1"/>
              <a:t>point</a:t>
            </a:r>
            <a:r>
              <a:rPr lang="sv-SE" dirty="0"/>
              <a:t> areas</a:t>
            </a:r>
          </a:p>
        </p:txBody>
      </p:sp>
      <p:sp>
        <p:nvSpPr>
          <p:cNvPr id="3" name="Platshållare för innehåll 2">
            <a:extLst>
              <a:ext uri="{FF2B5EF4-FFF2-40B4-BE49-F238E27FC236}">
                <a16:creationId xmlns:a16="http://schemas.microsoft.com/office/drawing/2014/main" id="{998469C1-6CAB-4484-9906-BC25EB08C408}"/>
              </a:ext>
            </a:extLst>
          </p:cNvPr>
          <p:cNvSpPr>
            <a:spLocks noGrp="1"/>
          </p:cNvSpPr>
          <p:nvPr>
            <p:ph idx="1"/>
          </p:nvPr>
        </p:nvSpPr>
        <p:spPr/>
        <p:txBody>
          <a:bodyPr>
            <a:normAutofit lnSpcReduction="10000"/>
          </a:bodyPr>
          <a:lstStyle/>
          <a:p>
            <a:pPr marL="514350" indent="-514350">
              <a:buFont typeface="+mj-lt"/>
              <a:buAutoNum type="arabicPeriod"/>
            </a:pPr>
            <a:r>
              <a:rPr lang="sv-SE" dirty="0" err="1"/>
              <a:t>Background</a:t>
            </a:r>
            <a:endParaRPr lang="sv-SE" dirty="0"/>
          </a:p>
          <a:p>
            <a:pPr marL="514350" indent="-514350">
              <a:buFont typeface="+mj-lt"/>
              <a:buAutoNum type="arabicPeriod"/>
            </a:pPr>
            <a:r>
              <a:rPr lang="sv-SE" dirty="0"/>
              <a:t>Suspension system</a:t>
            </a:r>
          </a:p>
          <a:p>
            <a:pPr marL="514350" indent="-514350">
              <a:buFont typeface="+mj-lt"/>
              <a:buAutoNum type="arabicPeriod"/>
            </a:pPr>
            <a:r>
              <a:rPr lang="sv-SE" dirty="0" err="1"/>
              <a:t>Thermocouples</a:t>
            </a:r>
            <a:endParaRPr lang="sv-SE" dirty="0"/>
          </a:p>
          <a:p>
            <a:pPr marL="514350" indent="-514350">
              <a:buFont typeface="+mj-lt"/>
              <a:buAutoNum type="arabicPeriod"/>
            </a:pPr>
            <a:r>
              <a:rPr lang="sv-SE" dirty="0"/>
              <a:t>Cover </a:t>
            </a:r>
            <a:r>
              <a:rPr lang="sv-SE" dirty="0" err="1"/>
              <a:t>plates</a:t>
            </a:r>
            <a:r>
              <a:rPr lang="sv-SE" dirty="0"/>
              <a:t>/dummy solar panels</a:t>
            </a:r>
          </a:p>
          <a:p>
            <a:pPr marL="514350" indent="-514350">
              <a:buFont typeface="+mj-lt"/>
              <a:buAutoNum type="arabicPeriod"/>
            </a:pPr>
            <a:r>
              <a:rPr lang="sv-SE" dirty="0" err="1"/>
              <a:t>Heaters</a:t>
            </a:r>
            <a:r>
              <a:rPr lang="sv-SE" dirty="0"/>
              <a:t> (</a:t>
            </a:r>
            <a:r>
              <a:rPr lang="sv-SE" dirty="0" err="1"/>
              <a:t>patch</a:t>
            </a:r>
            <a:r>
              <a:rPr lang="sv-SE" dirty="0"/>
              <a:t> panel, </a:t>
            </a:r>
            <a:r>
              <a:rPr lang="sv-SE" dirty="0" err="1"/>
              <a:t>control</a:t>
            </a:r>
            <a:r>
              <a:rPr lang="sv-SE" dirty="0"/>
              <a:t>, </a:t>
            </a:r>
            <a:r>
              <a:rPr lang="sv-SE" dirty="0" err="1"/>
              <a:t>monitoring</a:t>
            </a:r>
            <a:r>
              <a:rPr lang="sv-SE" dirty="0"/>
              <a:t>)</a:t>
            </a:r>
          </a:p>
          <a:p>
            <a:pPr marL="514350" indent="-514350">
              <a:buFont typeface="+mj-lt"/>
              <a:buAutoNum type="arabicPeriod"/>
            </a:pPr>
            <a:r>
              <a:rPr lang="sv-SE" dirty="0"/>
              <a:t>OBCSW/Teststand support</a:t>
            </a:r>
          </a:p>
          <a:p>
            <a:pPr marL="514350" indent="-514350">
              <a:buFont typeface="+mj-lt"/>
              <a:buAutoNum type="arabicPeriod"/>
            </a:pPr>
            <a:r>
              <a:rPr lang="sv-SE" dirty="0"/>
              <a:t>New TBT/TVCT simulations</a:t>
            </a:r>
          </a:p>
          <a:p>
            <a:pPr marL="514350" indent="-514350">
              <a:buFont typeface="+mj-lt"/>
              <a:buAutoNum type="arabicPeriod"/>
            </a:pPr>
            <a:r>
              <a:rPr lang="sv-SE" dirty="0" err="1"/>
              <a:t>Sequence</a:t>
            </a:r>
            <a:r>
              <a:rPr lang="sv-SE" dirty="0"/>
              <a:t> </a:t>
            </a:r>
            <a:r>
              <a:rPr lang="sv-SE" dirty="0" err="1"/>
              <a:t>of</a:t>
            </a:r>
            <a:r>
              <a:rPr lang="sv-SE" dirty="0"/>
              <a:t> events: </a:t>
            </a:r>
            <a:r>
              <a:rPr lang="sv-SE" dirty="0" err="1"/>
              <a:t>assembly</a:t>
            </a:r>
            <a:r>
              <a:rPr lang="sv-SE" dirty="0"/>
              <a:t> </a:t>
            </a:r>
            <a:r>
              <a:rPr lang="sv-SE" dirty="0" err="1"/>
              <a:t>sequence</a:t>
            </a:r>
            <a:r>
              <a:rPr lang="sv-SE" dirty="0"/>
              <a:t>, </a:t>
            </a:r>
            <a:r>
              <a:rPr lang="sv-SE" dirty="0" err="1"/>
              <a:t>location</a:t>
            </a:r>
            <a:endParaRPr lang="sv-SE" dirty="0"/>
          </a:p>
          <a:p>
            <a:pPr marL="514350" indent="-514350">
              <a:buFont typeface="+mj-lt"/>
              <a:buAutoNum type="arabicPeriod"/>
            </a:pPr>
            <a:r>
              <a:rPr lang="sv-SE" dirty="0" err="1"/>
              <a:t>Various</a:t>
            </a:r>
            <a:r>
              <a:rPr lang="sv-SE" dirty="0"/>
              <a:t> </a:t>
            </a:r>
            <a:r>
              <a:rPr lang="sv-SE" dirty="0" err="1"/>
              <a:t>items</a:t>
            </a:r>
            <a:r>
              <a:rPr lang="sv-SE" dirty="0"/>
              <a:t>.</a:t>
            </a:r>
          </a:p>
        </p:txBody>
      </p:sp>
    </p:spTree>
    <p:extLst>
      <p:ext uri="{BB962C8B-B14F-4D97-AF65-F5344CB8AC3E}">
        <p14:creationId xmlns:p14="http://schemas.microsoft.com/office/powerpoint/2010/main" val="120147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6BA3AE7-E82A-45BB-8BAF-925B44632F24}"/>
              </a:ext>
            </a:extLst>
          </p:cNvPr>
          <p:cNvSpPr>
            <a:spLocks noGrp="1"/>
          </p:cNvSpPr>
          <p:nvPr>
            <p:ph type="title"/>
          </p:nvPr>
        </p:nvSpPr>
        <p:spPr/>
        <p:txBody>
          <a:bodyPr/>
          <a:lstStyle/>
          <a:p>
            <a:pPr algn="ctr"/>
            <a:r>
              <a:rPr lang="sv-SE" dirty="0"/>
              <a:t>6 – OBCSW/Teststand support</a:t>
            </a:r>
          </a:p>
        </p:txBody>
      </p:sp>
      <p:sp>
        <p:nvSpPr>
          <p:cNvPr id="3" name="Platshållare för innehåll 2">
            <a:extLst>
              <a:ext uri="{FF2B5EF4-FFF2-40B4-BE49-F238E27FC236}">
                <a16:creationId xmlns:a16="http://schemas.microsoft.com/office/drawing/2014/main" id="{A145218C-5872-49B4-8B9E-2667581C5028}"/>
              </a:ext>
            </a:extLst>
          </p:cNvPr>
          <p:cNvSpPr>
            <a:spLocks noGrp="1"/>
          </p:cNvSpPr>
          <p:nvPr>
            <p:ph idx="1"/>
          </p:nvPr>
        </p:nvSpPr>
        <p:spPr/>
        <p:txBody>
          <a:bodyPr>
            <a:normAutofit fontScale="85000" lnSpcReduction="10000"/>
          </a:bodyPr>
          <a:lstStyle/>
          <a:p>
            <a:r>
              <a:rPr lang="sv-SE" dirty="0"/>
              <a:t>Send </a:t>
            </a:r>
            <a:r>
              <a:rPr lang="sv-SE" dirty="0" err="1"/>
              <a:t>commands</a:t>
            </a:r>
            <a:endParaRPr lang="sv-SE" dirty="0"/>
          </a:p>
          <a:p>
            <a:pPr lvl="1"/>
            <a:r>
              <a:rPr lang="sv-SE" dirty="0" err="1"/>
              <a:t>Turn</a:t>
            </a:r>
            <a:r>
              <a:rPr lang="sv-SE" dirty="0"/>
              <a:t> off/on </a:t>
            </a:r>
            <a:r>
              <a:rPr lang="sv-SE" dirty="0" err="1"/>
              <a:t>equipment</a:t>
            </a:r>
            <a:r>
              <a:rPr lang="sv-SE" dirty="0"/>
              <a:t> or S/S </a:t>
            </a:r>
            <a:r>
              <a:rPr lang="sv-SE" dirty="0" err="1"/>
              <a:t>heaters</a:t>
            </a:r>
            <a:endParaRPr lang="sv-SE" dirty="0"/>
          </a:p>
          <a:p>
            <a:pPr lvl="1"/>
            <a:r>
              <a:rPr lang="sv-SE" dirty="0" err="1"/>
              <a:t>Request</a:t>
            </a:r>
            <a:r>
              <a:rPr lang="sv-SE" dirty="0"/>
              <a:t> </a:t>
            </a:r>
            <a:r>
              <a:rPr lang="sv-SE" dirty="0" err="1"/>
              <a:t>telemetry</a:t>
            </a:r>
            <a:endParaRPr lang="sv-SE" dirty="0"/>
          </a:p>
          <a:p>
            <a:r>
              <a:rPr lang="sv-SE" dirty="0" err="1"/>
              <a:t>Receive</a:t>
            </a:r>
            <a:r>
              <a:rPr lang="sv-SE" dirty="0"/>
              <a:t> and store </a:t>
            </a:r>
            <a:r>
              <a:rPr lang="sv-SE" dirty="0" err="1"/>
              <a:t>telemetry</a:t>
            </a:r>
            <a:r>
              <a:rPr lang="sv-SE" dirty="0"/>
              <a:t> </a:t>
            </a:r>
          </a:p>
          <a:p>
            <a:pPr lvl="1"/>
            <a:r>
              <a:rPr lang="sv-SE" dirty="0"/>
              <a:t>TBT: </a:t>
            </a:r>
            <a:r>
              <a:rPr lang="sv-SE" dirty="0" err="1"/>
              <a:t>temperatures</a:t>
            </a:r>
            <a:r>
              <a:rPr lang="sv-SE" dirty="0"/>
              <a:t> and </a:t>
            </a:r>
            <a:r>
              <a:rPr lang="sv-SE" dirty="0" err="1"/>
              <a:t>time</a:t>
            </a:r>
            <a:r>
              <a:rPr lang="sv-SE" dirty="0"/>
              <a:t>.</a:t>
            </a:r>
          </a:p>
          <a:p>
            <a:pPr lvl="1"/>
            <a:r>
              <a:rPr lang="sv-SE" dirty="0"/>
              <a:t>TVCT: </a:t>
            </a:r>
            <a:r>
              <a:rPr lang="sv-SE" dirty="0" err="1"/>
              <a:t>many</a:t>
            </a:r>
            <a:r>
              <a:rPr lang="sv-SE" dirty="0"/>
              <a:t> TM </a:t>
            </a:r>
            <a:r>
              <a:rPr lang="sv-SE" dirty="0" err="1"/>
              <a:t>values</a:t>
            </a:r>
            <a:r>
              <a:rPr lang="sv-SE" dirty="0"/>
              <a:t> to </a:t>
            </a:r>
            <a:r>
              <a:rPr lang="sv-SE" dirty="0" err="1"/>
              <a:t>determine</a:t>
            </a:r>
            <a:r>
              <a:rPr lang="sv-SE" dirty="0"/>
              <a:t> </a:t>
            </a:r>
            <a:r>
              <a:rPr lang="sv-SE" dirty="0" err="1"/>
              <a:t>health</a:t>
            </a:r>
            <a:r>
              <a:rPr lang="sv-SE" dirty="0"/>
              <a:t> </a:t>
            </a:r>
            <a:r>
              <a:rPr lang="sv-SE" dirty="0" err="1"/>
              <a:t>of</a:t>
            </a:r>
            <a:r>
              <a:rPr lang="sv-SE" dirty="0"/>
              <a:t> S/S, experiment.</a:t>
            </a:r>
          </a:p>
          <a:p>
            <a:r>
              <a:rPr lang="sv-SE" dirty="0"/>
              <a:t>Output </a:t>
            </a:r>
            <a:r>
              <a:rPr lang="sv-SE" dirty="0" err="1"/>
              <a:t>stored</a:t>
            </a:r>
            <a:r>
              <a:rPr lang="sv-SE" dirty="0"/>
              <a:t> </a:t>
            </a:r>
            <a:r>
              <a:rPr lang="sv-SE" dirty="0" err="1"/>
              <a:t>telemetry</a:t>
            </a:r>
            <a:r>
              <a:rPr lang="sv-SE" dirty="0"/>
              <a:t> in </a:t>
            </a:r>
            <a:r>
              <a:rPr lang="sv-SE" dirty="0" err="1"/>
              <a:t>readable</a:t>
            </a:r>
            <a:r>
              <a:rPr lang="sv-SE" dirty="0"/>
              <a:t> format (</a:t>
            </a:r>
            <a:r>
              <a:rPr lang="sv-SE" dirty="0" err="1"/>
              <a:t>conversion</a:t>
            </a:r>
            <a:r>
              <a:rPr lang="sv-SE" dirty="0"/>
              <a:t> to </a:t>
            </a:r>
            <a:r>
              <a:rPr lang="sv-SE" dirty="0" err="1"/>
              <a:t>engineering</a:t>
            </a:r>
            <a:r>
              <a:rPr lang="sv-SE" dirty="0"/>
              <a:t> </a:t>
            </a:r>
            <a:r>
              <a:rPr lang="sv-SE" dirty="0" err="1"/>
              <a:t>units</a:t>
            </a:r>
            <a:r>
              <a:rPr lang="sv-SE" dirty="0"/>
              <a:t>)</a:t>
            </a:r>
          </a:p>
          <a:p>
            <a:r>
              <a:rPr lang="sv-SE" dirty="0"/>
              <a:t>Interface to </a:t>
            </a:r>
            <a:r>
              <a:rPr lang="sv-SE" dirty="0" err="1"/>
              <a:t>satellite</a:t>
            </a:r>
            <a:r>
              <a:rPr lang="sv-SE" dirty="0"/>
              <a:t> EPS/EGSE TRXVU simulator and </a:t>
            </a:r>
            <a:r>
              <a:rPr lang="sv-SE" dirty="0" err="1"/>
              <a:t>umbilical</a:t>
            </a:r>
            <a:r>
              <a:rPr lang="sv-SE" dirty="0"/>
              <a:t>.</a:t>
            </a:r>
          </a:p>
          <a:p>
            <a:r>
              <a:rPr lang="sv-SE" dirty="0" err="1"/>
              <a:t>Any</a:t>
            </a:r>
            <a:r>
              <a:rPr lang="sv-SE" dirty="0"/>
              <a:t> new OBCSW </a:t>
            </a:r>
            <a:r>
              <a:rPr lang="sv-SE" dirty="0" err="1"/>
              <a:t>functions</a:t>
            </a:r>
            <a:r>
              <a:rPr lang="sv-SE" dirty="0"/>
              <a:t> </a:t>
            </a:r>
            <a:r>
              <a:rPr lang="sv-SE" dirty="0" err="1"/>
              <a:t>needed</a:t>
            </a:r>
            <a:r>
              <a:rPr lang="sv-SE" dirty="0"/>
              <a:t>?</a:t>
            </a:r>
          </a:p>
          <a:p>
            <a:r>
              <a:rPr lang="sv-SE" dirty="0"/>
              <a:t>How </a:t>
            </a:r>
            <a:r>
              <a:rPr lang="sv-SE" dirty="0" err="1"/>
              <a:t>will</a:t>
            </a:r>
            <a:r>
              <a:rPr lang="sv-SE" dirty="0"/>
              <a:t> </a:t>
            </a:r>
            <a:r>
              <a:rPr lang="sv-SE" dirty="0" err="1"/>
              <a:t>we</a:t>
            </a:r>
            <a:r>
              <a:rPr lang="sv-SE" dirty="0"/>
              <a:t> </a:t>
            </a:r>
            <a:r>
              <a:rPr lang="sv-SE" dirty="0" err="1"/>
              <a:t>run</a:t>
            </a:r>
            <a:r>
              <a:rPr lang="sv-SE" dirty="0"/>
              <a:t> all </a:t>
            </a:r>
            <a:r>
              <a:rPr lang="sv-SE" dirty="0" err="1"/>
              <a:t>of</a:t>
            </a:r>
            <a:r>
              <a:rPr lang="sv-SE" dirty="0"/>
              <a:t> </a:t>
            </a:r>
            <a:r>
              <a:rPr lang="sv-SE" dirty="0" err="1"/>
              <a:t>this</a:t>
            </a:r>
            <a:r>
              <a:rPr lang="sv-SE" dirty="0"/>
              <a:t>? From Elveti?</a:t>
            </a:r>
          </a:p>
        </p:txBody>
      </p:sp>
    </p:spTree>
    <p:extLst>
      <p:ext uri="{BB962C8B-B14F-4D97-AF65-F5344CB8AC3E}">
        <p14:creationId xmlns:p14="http://schemas.microsoft.com/office/powerpoint/2010/main" val="424998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6BA3AE7-E82A-45BB-8BAF-925B44632F24}"/>
              </a:ext>
            </a:extLst>
          </p:cNvPr>
          <p:cNvSpPr>
            <a:spLocks noGrp="1"/>
          </p:cNvSpPr>
          <p:nvPr>
            <p:ph type="title"/>
          </p:nvPr>
        </p:nvSpPr>
        <p:spPr/>
        <p:txBody>
          <a:bodyPr/>
          <a:lstStyle/>
          <a:p>
            <a:pPr algn="ctr"/>
            <a:r>
              <a:rPr lang="sv-SE" dirty="0"/>
              <a:t>7 – New TBT/TVCT sims</a:t>
            </a:r>
          </a:p>
        </p:txBody>
      </p:sp>
      <p:sp>
        <p:nvSpPr>
          <p:cNvPr id="3" name="Platshållare för innehåll 2">
            <a:extLst>
              <a:ext uri="{FF2B5EF4-FFF2-40B4-BE49-F238E27FC236}">
                <a16:creationId xmlns:a16="http://schemas.microsoft.com/office/drawing/2014/main" id="{A145218C-5872-49B4-8B9E-2667581C5028}"/>
              </a:ext>
            </a:extLst>
          </p:cNvPr>
          <p:cNvSpPr>
            <a:spLocks noGrp="1"/>
          </p:cNvSpPr>
          <p:nvPr>
            <p:ph idx="1"/>
          </p:nvPr>
        </p:nvSpPr>
        <p:spPr/>
        <p:txBody>
          <a:bodyPr>
            <a:normAutofit/>
          </a:bodyPr>
          <a:lstStyle/>
          <a:p>
            <a:pPr marL="0" indent="0">
              <a:buNone/>
            </a:pPr>
            <a:r>
              <a:rPr lang="sv-SE" b="1" dirty="0">
                <a:solidFill>
                  <a:srgbClr val="FF0000"/>
                </a:solidFill>
              </a:rPr>
              <a:t>WHY?</a:t>
            </a:r>
          </a:p>
          <a:p>
            <a:r>
              <a:rPr lang="sv-SE" dirty="0"/>
              <a:t>New inputs in terms </a:t>
            </a:r>
            <a:r>
              <a:rPr lang="sv-SE" dirty="0" err="1"/>
              <a:t>of</a:t>
            </a:r>
            <a:r>
              <a:rPr lang="sv-SE" dirty="0"/>
              <a:t> </a:t>
            </a:r>
            <a:r>
              <a:rPr lang="sv-SE" dirty="0" err="1"/>
              <a:t>dissipations</a:t>
            </a:r>
            <a:r>
              <a:rPr lang="sv-SE" dirty="0"/>
              <a:t> </a:t>
            </a:r>
            <a:r>
              <a:rPr lang="sv-SE" dirty="0" err="1"/>
              <a:t>need</a:t>
            </a:r>
            <a:r>
              <a:rPr lang="sv-SE" dirty="0"/>
              <a:t> to be taken </a:t>
            </a:r>
            <a:r>
              <a:rPr lang="sv-SE" dirty="0" err="1"/>
              <a:t>into</a:t>
            </a:r>
            <a:r>
              <a:rPr lang="sv-SE" dirty="0"/>
              <a:t> </a:t>
            </a:r>
            <a:r>
              <a:rPr lang="sv-SE" dirty="0" err="1"/>
              <a:t>account</a:t>
            </a:r>
            <a:r>
              <a:rPr lang="sv-SE" dirty="0"/>
              <a:t>. </a:t>
            </a:r>
            <a:r>
              <a:rPr lang="sv-SE" dirty="0" err="1"/>
              <a:t>Readiness</a:t>
            </a:r>
            <a:r>
              <a:rPr lang="sv-SE" dirty="0"/>
              <a:t> for late </a:t>
            </a:r>
            <a:r>
              <a:rPr lang="sv-SE" dirty="0" err="1"/>
              <a:t>changes</a:t>
            </a:r>
            <a:r>
              <a:rPr lang="sv-SE" dirty="0"/>
              <a:t>.</a:t>
            </a:r>
          </a:p>
          <a:p>
            <a:r>
              <a:rPr lang="sv-SE" dirty="0"/>
              <a:t>Check </a:t>
            </a:r>
            <a:r>
              <a:rPr lang="sv-SE" dirty="0" err="1"/>
              <a:t>that</a:t>
            </a:r>
            <a:r>
              <a:rPr lang="sv-SE" dirty="0"/>
              <a:t> subsystem experiment </a:t>
            </a:r>
            <a:r>
              <a:rPr lang="sv-SE" dirty="0" err="1"/>
              <a:t>dissipations</a:t>
            </a:r>
            <a:r>
              <a:rPr lang="sv-SE" dirty="0"/>
              <a:t> </a:t>
            </a:r>
            <a:r>
              <a:rPr lang="sv-SE" dirty="0" err="1"/>
              <a:t>are</a:t>
            </a:r>
            <a:r>
              <a:rPr lang="sv-SE" dirty="0"/>
              <a:t> </a:t>
            </a:r>
            <a:r>
              <a:rPr lang="sv-SE" dirty="0" err="1"/>
              <a:t>correct</a:t>
            </a:r>
            <a:r>
              <a:rPr lang="sv-SE" dirty="0"/>
              <a:t>. (For example: </a:t>
            </a:r>
            <a:r>
              <a:rPr lang="sv-SE" dirty="0" err="1"/>
              <a:t>There</a:t>
            </a:r>
            <a:r>
              <a:rPr lang="sv-SE" dirty="0"/>
              <a:t> </a:t>
            </a:r>
            <a:r>
              <a:rPr lang="sv-SE" dirty="0" err="1"/>
              <a:t>shall</a:t>
            </a:r>
            <a:r>
              <a:rPr lang="sv-SE" dirty="0"/>
              <a:t> </a:t>
            </a:r>
            <a:r>
              <a:rPr lang="sv-SE" dirty="0" err="1"/>
              <a:t>now</a:t>
            </a:r>
            <a:r>
              <a:rPr lang="sv-SE" dirty="0"/>
              <a:t> be no TRXVU </a:t>
            </a:r>
            <a:r>
              <a:rPr lang="sv-SE" dirty="0" err="1"/>
              <a:t>dissipation</a:t>
            </a:r>
            <a:r>
              <a:rPr lang="sv-SE" dirty="0"/>
              <a:t> since </a:t>
            </a:r>
            <a:r>
              <a:rPr lang="sv-SE" dirty="0" err="1"/>
              <a:t>we</a:t>
            </a:r>
            <a:r>
              <a:rPr lang="sv-SE" dirty="0"/>
              <a:t> </a:t>
            </a:r>
            <a:r>
              <a:rPr lang="sv-SE" dirty="0" err="1"/>
              <a:t>use</a:t>
            </a:r>
            <a:r>
              <a:rPr lang="sv-SE" dirty="0"/>
              <a:t> the TRXVU simulator. )</a:t>
            </a:r>
          </a:p>
          <a:p>
            <a:r>
              <a:rPr lang="sv-SE" dirty="0"/>
              <a:t>Output to be </a:t>
            </a:r>
            <a:r>
              <a:rPr lang="sv-SE" dirty="0" err="1"/>
              <a:t>used</a:t>
            </a:r>
            <a:r>
              <a:rPr lang="sv-SE" dirty="0"/>
              <a:t> in test </a:t>
            </a:r>
            <a:r>
              <a:rPr lang="sv-SE" dirty="0" err="1"/>
              <a:t>procedure</a:t>
            </a:r>
            <a:r>
              <a:rPr lang="sv-SE" dirty="0"/>
              <a:t> to get an </a:t>
            </a:r>
            <a:r>
              <a:rPr lang="sv-SE" dirty="0" err="1"/>
              <a:t>approximate</a:t>
            </a:r>
            <a:r>
              <a:rPr lang="sv-SE" dirty="0"/>
              <a:t> </a:t>
            </a:r>
            <a:r>
              <a:rPr lang="sv-SE" dirty="0" err="1"/>
              <a:t>time-line</a:t>
            </a:r>
            <a:r>
              <a:rPr lang="sv-SE" dirty="0"/>
              <a:t> (</a:t>
            </a:r>
            <a:r>
              <a:rPr lang="sv-SE" dirty="0" err="1"/>
              <a:t>time</a:t>
            </a:r>
            <a:r>
              <a:rPr lang="sv-SE" dirty="0"/>
              <a:t> for </a:t>
            </a:r>
            <a:r>
              <a:rPr lang="sv-SE" dirty="0" err="1"/>
              <a:t>temperature</a:t>
            </a:r>
            <a:r>
              <a:rPr lang="sv-SE" dirty="0"/>
              <a:t> to </a:t>
            </a:r>
            <a:r>
              <a:rPr lang="sv-SE" dirty="0" err="1"/>
              <a:t>stabilize</a:t>
            </a:r>
            <a:r>
              <a:rPr lang="sv-SE" dirty="0"/>
              <a:t> and at </a:t>
            </a:r>
            <a:r>
              <a:rPr lang="sv-SE" dirty="0" err="1"/>
              <a:t>what</a:t>
            </a:r>
            <a:r>
              <a:rPr lang="sv-SE" dirty="0"/>
              <a:t> </a:t>
            </a:r>
            <a:r>
              <a:rPr lang="sv-SE" dirty="0" err="1"/>
              <a:t>level</a:t>
            </a:r>
            <a:r>
              <a:rPr lang="sv-SE" dirty="0"/>
              <a:t>..).</a:t>
            </a:r>
          </a:p>
          <a:p>
            <a:pPr marL="0" indent="0">
              <a:buNone/>
            </a:pPr>
            <a:endParaRPr lang="sv-SE" dirty="0"/>
          </a:p>
        </p:txBody>
      </p:sp>
    </p:spTree>
    <p:extLst>
      <p:ext uri="{BB962C8B-B14F-4D97-AF65-F5344CB8AC3E}">
        <p14:creationId xmlns:p14="http://schemas.microsoft.com/office/powerpoint/2010/main" val="92755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6BA3AE7-E82A-45BB-8BAF-925B44632F24}"/>
              </a:ext>
            </a:extLst>
          </p:cNvPr>
          <p:cNvSpPr>
            <a:spLocks noGrp="1"/>
          </p:cNvSpPr>
          <p:nvPr>
            <p:ph type="title"/>
          </p:nvPr>
        </p:nvSpPr>
        <p:spPr/>
        <p:txBody>
          <a:bodyPr/>
          <a:lstStyle/>
          <a:p>
            <a:pPr algn="ctr"/>
            <a:r>
              <a:rPr lang="sv-SE" dirty="0"/>
              <a:t>8 – </a:t>
            </a:r>
            <a:r>
              <a:rPr lang="sv-SE" dirty="0" err="1"/>
              <a:t>Sequence</a:t>
            </a:r>
            <a:r>
              <a:rPr lang="sv-SE" dirty="0"/>
              <a:t> </a:t>
            </a:r>
            <a:r>
              <a:rPr lang="sv-SE" dirty="0" err="1"/>
              <a:t>of</a:t>
            </a:r>
            <a:r>
              <a:rPr lang="sv-SE" dirty="0"/>
              <a:t> events</a:t>
            </a:r>
          </a:p>
        </p:txBody>
      </p:sp>
      <p:sp>
        <p:nvSpPr>
          <p:cNvPr id="3" name="Platshållare för innehåll 2">
            <a:extLst>
              <a:ext uri="{FF2B5EF4-FFF2-40B4-BE49-F238E27FC236}">
                <a16:creationId xmlns:a16="http://schemas.microsoft.com/office/drawing/2014/main" id="{A145218C-5872-49B4-8B9E-2667581C5028}"/>
              </a:ext>
            </a:extLst>
          </p:cNvPr>
          <p:cNvSpPr>
            <a:spLocks noGrp="1"/>
          </p:cNvSpPr>
          <p:nvPr>
            <p:ph idx="1"/>
          </p:nvPr>
        </p:nvSpPr>
        <p:spPr/>
        <p:txBody>
          <a:bodyPr>
            <a:normAutofit fontScale="85000" lnSpcReduction="20000"/>
          </a:bodyPr>
          <a:lstStyle/>
          <a:p>
            <a:r>
              <a:rPr lang="sv-SE" b="1" dirty="0" err="1">
                <a:solidFill>
                  <a:srgbClr val="FF0000"/>
                </a:solidFill>
              </a:rPr>
              <a:t>Where</a:t>
            </a:r>
            <a:r>
              <a:rPr lang="sv-SE" b="1" dirty="0">
                <a:solidFill>
                  <a:srgbClr val="FF0000"/>
                </a:solidFill>
              </a:rPr>
              <a:t> to </a:t>
            </a:r>
            <a:r>
              <a:rPr lang="sv-SE" b="1" dirty="0" err="1">
                <a:solidFill>
                  <a:srgbClr val="FF0000"/>
                </a:solidFill>
              </a:rPr>
              <a:t>install</a:t>
            </a:r>
            <a:r>
              <a:rPr lang="sv-SE" dirty="0"/>
              <a:t> </a:t>
            </a:r>
            <a:r>
              <a:rPr lang="sv-SE" dirty="0" err="1"/>
              <a:t>heaters</a:t>
            </a:r>
            <a:r>
              <a:rPr lang="sv-SE" dirty="0"/>
              <a:t>, TBT </a:t>
            </a:r>
            <a:r>
              <a:rPr lang="sv-SE" dirty="0" err="1"/>
              <a:t>thermocouples</a:t>
            </a:r>
            <a:r>
              <a:rPr lang="sv-SE" dirty="0"/>
              <a:t>, </a:t>
            </a:r>
            <a:r>
              <a:rPr lang="sv-SE" dirty="0" err="1"/>
              <a:t>safety</a:t>
            </a:r>
            <a:r>
              <a:rPr lang="sv-SE" dirty="0"/>
              <a:t> </a:t>
            </a:r>
            <a:r>
              <a:rPr lang="sv-SE" dirty="0" err="1"/>
              <a:t>thermocouples</a:t>
            </a:r>
            <a:r>
              <a:rPr lang="sv-SE" dirty="0"/>
              <a:t>, cover </a:t>
            </a:r>
            <a:r>
              <a:rPr lang="sv-SE" dirty="0" err="1"/>
              <a:t>plates</a:t>
            </a:r>
            <a:r>
              <a:rPr lang="sv-SE" dirty="0"/>
              <a:t>, dummy solar panels and in </a:t>
            </a:r>
            <a:r>
              <a:rPr lang="sv-SE" dirty="0" err="1"/>
              <a:t>what</a:t>
            </a:r>
            <a:r>
              <a:rPr lang="sv-SE" dirty="0"/>
              <a:t> </a:t>
            </a:r>
            <a:r>
              <a:rPr lang="sv-SE" dirty="0" err="1"/>
              <a:t>sequence</a:t>
            </a:r>
            <a:r>
              <a:rPr lang="sv-SE" dirty="0"/>
              <a:t>.</a:t>
            </a:r>
          </a:p>
          <a:p>
            <a:r>
              <a:rPr lang="sv-SE" b="1" dirty="0" err="1">
                <a:solidFill>
                  <a:srgbClr val="FF0000"/>
                </a:solidFill>
              </a:rPr>
              <a:t>What</a:t>
            </a:r>
            <a:r>
              <a:rPr lang="sv-SE" b="1" dirty="0">
                <a:solidFill>
                  <a:srgbClr val="FF0000"/>
                </a:solidFill>
              </a:rPr>
              <a:t> and </a:t>
            </a:r>
            <a:r>
              <a:rPr lang="sv-SE" b="1" dirty="0" err="1">
                <a:solidFill>
                  <a:srgbClr val="FF0000"/>
                </a:solidFill>
              </a:rPr>
              <a:t>how</a:t>
            </a:r>
            <a:r>
              <a:rPr lang="sv-SE" b="1" dirty="0">
                <a:solidFill>
                  <a:srgbClr val="FF0000"/>
                </a:solidFill>
              </a:rPr>
              <a:t> to </a:t>
            </a:r>
            <a:r>
              <a:rPr lang="sv-SE" b="1" dirty="0" err="1">
                <a:solidFill>
                  <a:srgbClr val="FF0000"/>
                </a:solidFill>
              </a:rPr>
              <a:t>remove</a:t>
            </a:r>
            <a:r>
              <a:rPr lang="sv-SE" b="1" dirty="0">
                <a:solidFill>
                  <a:srgbClr val="FF0000"/>
                </a:solidFill>
              </a:rPr>
              <a:t> </a:t>
            </a:r>
            <a:r>
              <a:rPr lang="sv-SE" dirty="0"/>
              <a:t>after all </a:t>
            </a:r>
            <a:r>
              <a:rPr lang="sv-SE" dirty="0" err="1"/>
              <a:t>thermal</a:t>
            </a:r>
            <a:r>
              <a:rPr lang="sv-SE" dirty="0"/>
              <a:t> tests and in </a:t>
            </a:r>
            <a:r>
              <a:rPr lang="sv-SE" dirty="0" err="1"/>
              <a:t>what</a:t>
            </a:r>
            <a:r>
              <a:rPr lang="sv-SE" dirty="0"/>
              <a:t> </a:t>
            </a:r>
            <a:r>
              <a:rPr lang="sv-SE" dirty="0" err="1"/>
              <a:t>sequence</a:t>
            </a:r>
            <a:r>
              <a:rPr lang="sv-SE" dirty="0"/>
              <a:t>?</a:t>
            </a:r>
          </a:p>
          <a:p>
            <a:r>
              <a:rPr lang="sv-SE" dirty="0" err="1"/>
              <a:t>Possible</a:t>
            </a:r>
            <a:r>
              <a:rPr lang="sv-SE" dirty="0"/>
              <a:t> </a:t>
            </a:r>
            <a:r>
              <a:rPr lang="sv-SE" b="1" dirty="0" err="1">
                <a:solidFill>
                  <a:srgbClr val="FF0000"/>
                </a:solidFill>
              </a:rPr>
              <a:t>locations</a:t>
            </a:r>
            <a:r>
              <a:rPr lang="sv-SE" b="1" dirty="0">
                <a:solidFill>
                  <a:srgbClr val="FF0000"/>
                </a:solidFill>
              </a:rPr>
              <a:t> for installation</a:t>
            </a:r>
            <a:r>
              <a:rPr lang="sv-SE" dirty="0"/>
              <a:t>: </a:t>
            </a:r>
          </a:p>
          <a:p>
            <a:pPr lvl="1"/>
            <a:r>
              <a:rPr lang="sv-SE" dirty="0"/>
              <a:t>Integration </a:t>
            </a:r>
            <a:r>
              <a:rPr lang="sv-SE" dirty="0" err="1"/>
              <a:t>lab</a:t>
            </a:r>
            <a:r>
              <a:rPr lang="sv-SE" dirty="0"/>
              <a:t>: experiments, subsystems, </a:t>
            </a:r>
            <a:r>
              <a:rPr lang="sv-SE" dirty="0" err="1"/>
              <a:t>most</a:t>
            </a:r>
            <a:r>
              <a:rPr lang="sv-SE" dirty="0"/>
              <a:t> dummy solar panels.</a:t>
            </a:r>
          </a:p>
          <a:p>
            <a:pPr lvl="1"/>
            <a:r>
              <a:rPr lang="sv-SE" dirty="0" err="1"/>
              <a:t>AlbaNova</a:t>
            </a:r>
            <a:r>
              <a:rPr lang="sv-SE" dirty="0"/>
              <a:t>: TBT </a:t>
            </a:r>
            <a:r>
              <a:rPr lang="sv-SE" dirty="0" err="1"/>
              <a:t>thermocouples</a:t>
            </a:r>
            <a:r>
              <a:rPr lang="sv-SE" dirty="0"/>
              <a:t>, </a:t>
            </a:r>
            <a:r>
              <a:rPr lang="sv-SE" dirty="0" err="1"/>
              <a:t>heaters</a:t>
            </a:r>
            <a:r>
              <a:rPr lang="sv-SE" dirty="0"/>
              <a:t>, </a:t>
            </a:r>
            <a:r>
              <a:rPr lang="sv-SE" dirty="0" err="1"/>
              <a:t>safety</a:t>
            </a:r>
            <a:r>
              <a:rPr lang="sv-SE" dirty="0"/>
              <a:t> </a:t>
            </a:r>
            <a:r>
              <a:rPr lang="sv-SE" dirty="0" err="1"/>
              <a:t>thermocouples</a:t>
            </a:r>
            <a:r>
              <a:rPr lang="sv-SE" dirty="0"/>
              <a:t>, </a:t>
            </a:r>
            <a:r>
              <a:rPr lang="sv-SE" dirty="0" err="1"/>
              <a:t>remaining</a:t>
            </a:r>
            <a:r>
              <a:rPr lang="sv-SE" dirty="0"/>
              <a:t> dummy solar panels and cover </a:t>
            </a:r>
            <a:r>
              <a:rPr lang="sv-SE" dirty="0" err="1"/>
              <a:t>plates</a:t>
            </a:r>
            <a:r>
              <a:rPr lang="sv-SE" dirty="0"/>
              <a:t>. Attach to suspension </a:t>
            </a:r>
            <a:r>
              <a:rPr lang="sv-SE" dirty="0" err="1"/>
              <a:t>device</a:t>
            </a:r>
            <a:r>
              <a:rPr lang="sv-SE" dirty="0"/>
              <a:t>.</a:t>
            </a:r>
          </a:p>
          <a:p>
            <a:r>
              <a:rPr lang="sv-SE" dirty="0" err="1"/>
              <a:t>Where</a:t>
            </a:r>
            <a:r>
              <a:rPr lang="sv-SE" dirty="0"/>
              <a:t> to </a:t>
            </a:r>
            <a:r>
              <a:rPr lang="sv-SE" dirty="0" err="1"/>
              <a:t>configure</a:t>
            </a:r>
            <a:r>
              <a:rPr lang="sv-SE" dirty="0"/>
              <a:t> </a:t>
            </a:r>
            <a:r>
              <a:rPr lang="sv-SE" dirty="0" err="1"/>
              <a:t>satellite</a:t>
            </a:r>
            <a:r>
              <a:rPr lang="sv-SE" dirty="0"/>
              <a:t> for </a:t>
            </a:r>
            <a:r>
              <a:rPr lang="sv-SE" b="1" dirty="0" err="1">
                <a:solidFill>
                  <a:srgbClr val="FF0000"/>
                </a:solidFill>
              </a:rPr>
              <a:t>next</a:t>
            </a:r>
            <a:r>
              <a:rPr lang="sv-SE" b="1" dirty="0">
                <a:solidFill>
                  <a:srgbClr val="FF0000"/>
                </a:solidFill>
              </a:rPr>
              <a:t> test</a:t>
            </a:r>
            <a:r>
              <a:rPr lang="sv-SE" dirty="0"/>
              <a:t>?</a:t>
            </a:r>
          </a:p>
          <a:p>
            <a:r>
              <a:rPr lang="sv-SE" b="1" dirty="0">
                <a:solidFill>
                  <a:srgbClr val="FF0000"/>
                </a:solidFill>
              </a:rPr>
              <a:t>Transport container </a:t>
            </a:r>
            <a:r>
              <a:rPr lang="sv-SE" dirty="0" err="1"/>
              <a:t>needs</a:t>
            </a:r>
            <a:r>
              <a:rPr lang="sv-SE" dirty="0"/>
              <a:t> to </a:t>
            </a:r>
            <a:r>
              <a:rPr lang="sv-SE" dirty="0" err="1"/>
              <a:t>take</a:t>
            </a:r>
            <a:r>
              <a:rPr lang="sv-SE" dirty="0"/>
              <a:t> post-test </a:t>
            </a:r>
            <a:r>
              <a:rPr lang="sv-SE" dirty="0" err="1"/>
              <a:t>configuration</a:t>
            </a:r>
            <a:r>
              <a:rPr lang="sv-SE" dirty="0"/>
              <a:t> </a:t>
            </a:r>
            <a:r>
              <a:rPr lang="sv-SE" dirty="0" err="1"/>
              <a:t>into</a:t>
            </a:r>
            <a:r>
              <a:rPr lang="sv-SE" dirty="0"/>
              <a:t> </a:t>
            </a:r>
            <a:r>
              <a:rPr lang="sv-SE" dirty="0" err="1"/>
              <a:t>account</a:t>
            </a:r>
            <a:r>
              <a:rPr lang="sv-SE" dirty="0"/>
              <a:t>.</a:t>
            </a:r>
          </a:p>
          <a:p>
            <a:pPr marL="0" indent="0">
              <a:buNone/>
            </a:pPr>
            <a:endParaRPr lang="sv-SE" dirty="0"/>
          </a:p>
        </p:txBody>
      </p:sp>
    </p:spTree>
    <p:extLst>
      <p:ext uri="{BB962C8B-B14F-4D97-AF65-F5344CB8AC3E}">
        <p14:creationId xmlns:p14="http://schemas.microsoft.com/office/powerpoint/2010/main" val="134050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6BA3AE7-E82A-45BB-8BAF-925B44632F24}"/>
              </a:ext>
            </a:extLst>
          </p:cNvPr>
          <p:cNvSpPr>
            <a:spLocks noGrp="1"/>
          </p:cNvSpPr>
          <p:nvPr>
            <p:ph type="title"/>
          </p:nvPr>
        </p:nvSpPr>
        <p:spPr/>
        <p:txBody>
          <a:bodyPr/>
          <a:lstStyle/>
          <a:p>
            <a:pPr algn="ctr"/>
            <a:r>
              <a:rPr lang="sv-SE" dirty="0"/>
              <a:t>9 – </a:t>
            </a:r>
            <a:r>
              <a:rPr lang="sv-SE" dirty="0" err="1"/>
              <a:t>Various</a:t>
            </a:r>
            <a:r>
              <a:rPr lang="sv-SE" dirty="0"/>
              <a:t> </a:t>
            </a:r>
            <a:r>
              <a:rPr lang="sv-SE" dirty="0" err="1"/>
              <a:t>items</a:t>
            </a:r>
            <a:endParaRPr lang="sv-SE" dirty="0"/>
          </a:p>
        </p:txBody>
      </p:sp>
      <p:sp>
        <p:nvSpPr>
          <p:cNvPr id="3" name="Platshållare för innehåll 2">
            <a:extLst>
              <a:ext uri="{FF2B5EF4-FFF2-40B4-BE49-F238E27FC236}">
                <a16:creationId xmlns:a16="http://schemas.microsoft.com/office/drawing/2014/main" id="{A145218C-5872-49B4-8B9E-2667581C5028}"/>
              </a:ext>
            </a:extLst>
          </p:cNvPr>
          <p:cNvSpPr>
            <a:spLocks noGrp="1"/>
          </p:cNvSpPr>
          <p:nvPr>
            <p:ph idx="1"/>
          </p:nvPr>
        </p:nvSpPr>
        <p:spPr/>
        <p:txBody>
          <a:bodyPr>
            <a:normAutofit/>
          </a:bodyPr>
          <a:lstStyle/>
          <a:p>
            <a:r>
              <a:rPr lang="sv-SE" dirty="0"/>
              <a:t>TBT to be </a:t>
            </a:r>
            <a:r>
              <a:rPr lang="sv-SE" dirty="0" err="1"/>
              <a:t>run</a:t>
            </a:r>
            <a:r>
              <a:rPr lang="sv-SE" dirty="0"/>
              <a:t> in </a:t>
            </a:r>
            <a:r>
              <a:rPr lang="sv-SE" b="1" dirty="0"/>
              <a:t>manual</a:t>
            </a:r>
            <a:r>
              <a:rPr lang="sv-SE" dirty="0"/>
              <a:t> TVAC mode, TVCT in </a:t>
            </a:r>
            <a:r>
              <a:rPr lang="sv-SE" b="1" dirty="0" err="1"/>
              <a:t>programmed</a:t>
            </a:r>
            <a:r>
              <a:rPr lang="sv-SE" dirty="0"/>
              <a:t> TVAC mode. ”</a:t>
            </a:r>
            <a:r>
              <a:rPr lang="sv-SE" dirty="0" err="1"/>
              <a:t>Someone</a:t>
            </a:r>
            <a:r>
              <a:rPr lang="sv-SE" dirty="0"/>
              <a:t>” </a:t>
            </a:r>
            <a:r>
              <a:rPr lang="sv-SE" dirty="0" err="1"/>
              <a:t>needs</a:t>
            </a:r>
            <a:r>
              <a:rPr lang="sv-SE" dirty="0"/>
              <a:t> to </a:t>
            </a:r>
            <a:r>
              <a:rPr lang="sv-SE" dirty="0" err="1"/>
              <a:t>learn</a:t>
            </a:r>
            <a:r>
              <a:rPr lang="sv-SE" dirty="0"/>
              <a:t> </a:t>
            </a:r>
            <a:r>
              <a:rPr lang="sv-SE" dirty="0" err="1"/>
              <a:t>how</a:t>
            </a:r>
            <a:r>
              <a:rPr lang="sv-SE" dirty="0"/>
              <a:t> to program the TVAC in the </a:t>
            </a:r>
            <a:r>
              <a:rPr lang="sv-SE" dirty="0" err="1"/>
              <a:t>WinKRATOS</a:t>
            </a:r>
            <a:r>
              <a:rPr lang="sv-SE" dirty="0"/>
              <a:t> software.</a:t>
            </a:r>
          </a:p>
          <a:p>
            <a:pPr marL="0" indent="0">
              <a:buNone/>
            </a:pPr>
            <a:endParaRPr lang="sv-SE" dirty="0"/>
          </a:p>
          <a:p>
            <a:pPr marL="0" indent="0">
              <a:buNone/>
            </a:pPr>
            <a:endParaRPr lang="sv-SE" dirty="0"/>
          </a:p>
        </p:txBody>
      </p:sp>
    </p:spTree>
    <p:extLst>
      <p:ext uri="{BB962C8B-B14F-4D97-AF65-F5344CB8AC3E}">
        <p14:creationId xmlns:p14="http://schemas.microsoft.com/office/powerpoint/2010/main" val="315309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FBCA4B-2EDE-46F9-AD2D-EE1B21888C34}"/>
              </a:ext>
            </a:extLst>
          </p:cNvPr>
          <p:cNvSpPr>
            <a:spLocks noGrp="1"/>
          </p:cNvSpPr>
          <p:nvPr>
            <p:ph type="title"/>
          </p:nvPr>
        </p:nvSpPr>
        <p:spPr/>
        <p:txBody>
          <a:bodyPr/>
          <a:lstStyle/>
          <a:p>
            <a:pPr algn="ctr"/>
            <a:r>
              <a:rPr lang="sv-SE" b="1" dirty="0"/>
              <a:t>Agnes’ </a:t>
            </a:r>
            <a:r>
              <a:rPr lang="sv-SE" b="1" dirty="0" err="1"/>
              <a:t>comments</a:t>
            </a:r>
            <a:endParaRPr lang="sv-SE" b="1" dirty="0"/>
          </a:p>
        </p:txBody>
      </p:sp>
      <p:sp>
        <p:nvSpPr>
          <p:cNvPr id="3" name="Platshållare för innehåll 2">
            <a:extLst>
              <a:ext uri="{FF2B5EF4-FFF2-40B4-BE49-F238E27FC236}">
                <a16:creationId xmlns:a16="http://schemas.microsoft.com/office/drawing/2014/main" id="{6EC29D9B-A4F6-4902-8C92-3BC8C2A6103A}"/>
              </a:ext>
            </a:extLst>
          </p:cNvPr>
          <p:cNvSpPr>
            <a:spLocks noGrp="1"/>
          </p:cNvSpPr>
          <p:nvPr>
            <p:ph idx="1"/>
          </p:nvPr>
        </p:nvSpPr>
        <p:spPr/>
        <p:txBody>
          <a:bodyPr>
            <a:normAutofit lnSpcReduction="10000"/>
          </a:bodyPr>
          <a:lstStyle/>
          <a:p>
            <a:pPr marL="0" indent="0" algn="l">
              <a:buNone/>
            </a:pPr>
            <a:r>
              <a:rPr lang="sv-SE" sz="1800" b="1" i="0" dirty="0">
                <a:solidFill>
                  <a:srgbClr val="000000"/>
                </a:solidFill>
                <a:effectLst/>
                <a:latin typeface="Georgia" panose="02040502050405020303" pitchFamily="18" charset="0"/>
                <a:cs typeface="Calibri" panose="020F0502020204030204" pitchFamily="34" charset="0"/>
              </a:rPr>
              <a:t>- </a:t>
            </a:r>
            <a:r>
              <a:rPr lang="sv-SE" sz="1800" b="1" i="0" dirty="0" err="1">
                <a:solidFill>
                  <a:srgbClr val="000000"/>
                </a:solidFill>
                <a:effectLst/>
                <a:latin typeface="Calibri" panose="020F0502020204030204" pitchFamily="34" charset="0"/>
                <a:cs typeface="Calibri" panose="020F0502020204030204" pitchFamily="34" charset="0"/>
              </a:rPr>
              <a:t>Slide</a:t>
            </a:r>
            <a:r>
              <a:rPr lang="sv-SE" sz="1800" b="1" i="0" dirty="0">
                <a:solidFill>
                  <a:srgbClr val="000000"/>
                </a:solidFill>
                <a:effectLst/>
                <a:latin typeface="Calibri" panose="020F0502020204030204" pitchFamily="34" charset="0"/>
                <a:cs typeface="Calibri" panose="020F0502020204030204" pitchFamily="34" charset="0"/>
              </a:rPr>
              <a:t> 11</a:t>
            </a:r>
            <a:r>
              <a:rPr lang="sv-SE" sz="1800" b="0" i="0" dirty="0">
                <a:solidFill>
                  <a:srgbClr val="000000"/>
                </a:solidFill>
                <a:effectLst/>
                <a:latin typeface="Calibri" panose="020F0502020204030204" pitchFamily="34" charset="0"/>
                <a:cs typeface="Calibri" panose="020F0502020204030204" pitchFamily="34" charset="0"/>
              </a:rPr>
              <a:t>: The plan for the </a:t>
            </a:r>
            <a:r>
              <a:rPr lang="sv-SE" sz="1800" b="0" i="0" dirty="0" err="1">
                <a:solidFill>
                  <a:srgbClr val="000000"/>
                </a:solidFill>
                <a:effectLst/>
                <a:latin typeface="Calibri" panose="020F0502020204030204" pitchFamily="34" charset="0"/>
                <a:cs typeface="Calibri" panose="020F0502020204030204" pitchFamily="34" charset="0"/>
              </a:rPr>
              <a:t>umbilical</a:t>
            </a:r>
            <a:r>
              <a:rPr lang="sv-SE" sz="1800" b="0" i="0" dirty="0">
                <a:solidFill>
                  <a:srgbClr val="000000"/>
                </a:solidFill>
                <a:effectLst/>
                <a:latin typeface="Calibri" panose="020F0502020204030204" pitchFamily="34" charset="0"/>
                <a:cs typeface="Calibri" panose="020F0502020204030204" pitchFamily="34" charset="0"/>
              </a:rPr>
              <a:t> is to </a:t>
            </a:r>
            <a:r>
              <a:rPr lang="sv-SE" sz="1800" b="0" i="0" dirty="0" err="1">
                <a:solidFill>
                  <a:srgbClr val="000000"/>
                </a:solidFill>
                <a:effectLst/>
                <a:latin typeface="Calibri" panose="020F0502020204030204" pitchFamily="34" charset="0"/>
                <a:cs typeface="Calibri" panose="020F0502020204030204" pitchFamily="34" charset="0"/>
              </a:rPr>
              <a:t>connect</a:t>
            </a:r>
            <a:r>
              <a:rPr lang="sv-SE" sz="1800" b="0" i="0" dirty="0">
                <a:solidFill>
                  <a:srgbClr val="000000"/>
                </a:solidFill>
                <a:effectLst/>
                <a:latin typeface="Calibri" panose="020F0502020204030204" pitchFamily="34" charset="0"/>
                <a:cs typeface="Calibri" panose="020F0502020204030204" pitchFamily="34" charset="0"/>
              </a:rPr>
              <a:t> it </a:t>
            </a:r>
            <a:r>
              <a:rPr lang="sv-SE" sz="1800" b="0" i="0" dirty="0" err="1">
                <a:solidFill>
                  <a:srgbClr val="000000"/>
                </a:solidFill>
                <a:effectLst/>
                <a:latin typeface="Calibri" panose="020F0502020204030204" pitchFamily="34" charset="0"/>
                <a:cs typeface="Calibri" panose="020F0502020204030204" pitchFamily="34" charset="0"/>
              </a:rPr>
              <a:t>without</a:t>
            </a:r>
            <a:r>
              <a:rPr lang="sv-SE" sz="1800" b="0" i="0" dirty="0">
                <a:solidFill>
                  <a:srgbClr val="000000"/>
                </a:solidFill>
                <a:effectLst/>
                <a:latin typeface="Calibri" panose="020F0502020204030204" pitchFamily="34" charset="0"/>
                <a:cs typeface="Calibri" panose="020F0502020204030204" pitchFamily="34" charset="0"/>
              </a:rPr>
              <a:t> support, as far as I </a:t>
            </a:r>
            <a:r>
              <a:rPr lang="sv-SE" sz="1800" b="0" i="0" dirty="0" err="1">
                <a:solidFill>
                  <a:srgbClr val="000000"/>
                </a:solidFill>
                <a:effectLst/>
                <a:latin typeface="Calibri" panose="020F0502020204030204" pitchFamily="34" charset="0"/>
                <a:cs typeface="Calibri" panose="020F0502020204030204" pitchFamily="34" charset="0"/>
              </a:rPr>
              <a:t>can</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remember</a:t>
            </a:r>
            <a:r>
              <a:rPr lang="sv-SE" sz="1800" b="0" i="0" dirty="0">
                <a:solidFill>
                  <a:srgbClr val="000000"/>
                </a:solidFill>
                <a:effectLst/>
                <a:latin typeface="Calibri" panose="020F0502020204030204" pitchFamily="34" charset="0"/>
                <a:cs typeface="Calibri" panose="020F0502020204030204" pitchFamily="34" charset="0"/>
              </a:rPr>
              <a:t>. If </a:t>
            </a:r>
            <a:r>
              <a:rPr lang="sv-SE" sz="1800" b="0" i="0" dirty="0" err="1">
                <a:solidFill>
                  <a:srgbClr val="000000"/>
                </a:solidFill>
                <a:effectLst/>
                <a:latin typeface="Calibri" panose="020F0502020204030204" pitchFamily="34" charset="0"/>
                <a:cs typeface="Calibri" panose="020F0502020204030204" pitchFamily="34" charset="0"/>
              </a:rPr>
              <a:t>there</a:t>
            </a:r>
            <a:r>
              <a:rPr lang="sv-SE" sz="1800" b="0" i="0" dirty="0">
                <a:solidFill>
                  <a:srgbClr val="000000"/>
                </a:solidFill>
                <a:effectLst/>
                <a:latin typeface="Calibri" panose="020F0502020204030204" pitchFamily="34" charset="0"/>
                <a:cs typeface="Calibri" panose="020F0502020204030204" pitchFamily="34" charset="0"/>
              </a:rPr>
              <a:t> is a problem it is </a:t>
            </a:r>
            <a:r>
              <a:rPr lang="sv-SE" sz="1800" b="0" i="0" dirty="0" err="1">
                <a:solidFill>
                  <a:srgbClr val="000000"/>
                </a:solidFill>
                <a:effectLst/>
                <a:latin typeface="Calibri" panose="020F0502020204030204" pitchFamily="34" charset="0"/>
                <a:cs typeface="Calibri" panose="020F0502020204030204" pitchFamily="34" charset="0"/>
              </a:rPr>
              <a:t>good</a:t>
            </a:r>
            <a:r>
              <a:rPr lang="sv-SE" sz="1800" b="0" i="0" dirty="0">
                <a:solidFill>
                  <a:srgbClr val="000000"/>
                </a:solidFill>
                <a:effectLst/>
                <a:latin typeface="Calibri" panose="020F0502020204030204" pitchFamily="34" charset="0"/>
                <a:cs typeface="Calibri" panose="020F0502020204030204" pitchFamily="34" charset="0"/>
              </a:rPr>
              <a:t> to </a:t>
            </a:r>
            <a:r>
              <a:rPr lang="sv-SE" sz="1800" b="0" i="0" dirty="0" err="1">
                <a:solidFill>
                  <a:srgbClr val="000000"/>
                </a:solidFill>
                <a:effectLst/>
                <a:latin typeface="Calibri" panose="020F0502020204030204" pitchFamily="34" charset="0"/>
                <a:cs typeface="Calibri" panose="020F0502020204030204" pitchFamily="34" charset="0"/>
              </a:rPr>
              <a:t>have</a:t>
            </a:r>
            <a:r>
              <a:rPr lang="sv-SE" sz="1800" b="0" i="0" dirty="0">
                <a:solidFill>
                  <a:srgbClr val="000000"/>
                </a:solidFill>
                <a:effectLst/>
                <a:latin typeface="Calibri" panose="020F0502020204030204" pitchFamily="34" charset="0"/>
                <a:cs typeface="Calibri" panose="020F0502020204030204" pitchFamily="34" charset="0"/>
              </a:rPr>
              <a:t> a plan B. </a:t>
            </a:r>
            <a:br>
              <a:rPr lang="sv-SE" sz="1800" b="0" i="0" dirty="0">
                <a:solidFill>
                  <a:srgbClr val="000000"/>
                </a:solidFill>
                <a:effectLst/>
                <a:latin typeface="Calibri" panose="020F0502020204030204" pitchFamily="34" charset="0"/>
                <a:cs typeface="Calibri" panose="020F0502020204030204" pitchFamily="34" charset="0"/>
              </a:rPr>
            </a:br>
            <a:endParaRPr lang="sv-SE" sz="1800" b="0" i="0" dirty="0">
              <a:solidFill>
                <a:srgbClr val="000000"/>
              </a:solidFill>
              <a:effectLst/>
              <a:latin typeface="Calibri" panose="020F0502020204030204" pitchFamily="34" charset="0"/>
              <a:cs typeface="Calibri" panose="020F0502020204030204" pitchFamily="34" charset="0"/>
            </a:endParaRPr>
          </a:p>
          <a:p>
            <a:pPr marL="0" indent="0" algn="l">
              <a:buNone/>
            </a:pPr>
            <a:r>
              <a:rPr lang="sv-SE" sz="1800" b="0" i="0" dirty="0">
                <a:solidFill>
                  <a:srgbClr val="000000"/>
                </a:solidFill>
                <a:effectLst/>
                <a:latin typeface="Calibri" panose="020F0502020204030204" pitchFamily="34" charset="0"/>
                <a:cs typeface="Calibri" panose="020F0502020204030204" pitchFamily="34" charset="0"/>
              </a:rPr>
              <a:t>- </a:t>
            </a:r>
            <a:r>
              <a:rPr lang="sv-SE" sz="1800" b="1" i="0" dirty="0" err="1">
                <a:solidFill>
                  <a:srgbClr val="000000"/>
                </a:solidFill>
                <a:effectLst/>
                <a:latin typeface="Calibri" panose="020F0502020204030204" pitchFamily="34" charset="0"/>
                <a:cs typeface="Calibri" panose="020F0502020204030204" pitchFamily="34" charset="0"/>
              </a:rPr>
              <a:t>Slide</a:t>
            </a:r>
            <a:r>
              <a:rPr lang="sv-SE" sz="1800" b="1" i="0" dirty="0">
                <a:solidFill>
                  <a:srgbClr val="000000"/>
                </a:solidFill>
                <a:effectLst/>
                <a:latin typeface="Calibri" panose="020F0502020204030204" pitchFamily="34" charset="0"/>
                <a:cs typeface="Calibri" panose="020F0502020204030204" pitchFamily="34" charset="0"/>
              </a:rPr>
              <a:t> 12</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Can</a:t>
            </a:r>
            <a:r>
              <a:rPr lang="sv-SE" sz="1800" b="0" i="0" dirty="0">
                <a:solidFill>
                  <a:srgbClr val="000000"/>
                </a:solidFill>
                <a:effectLst/>
                <a:latin typeface="Calibri" panose="020F0502020204030204" pitchFamily="34" charset="0"/>
                <a:cs typeface="Calibri" panose="020F0502020204030204" pitchFamily="34" charset="0"/>
              </a:rPr>
              <a:t> the TCs be </a:t>
            </a:r>
            <a:r>
              <a:rPr lang="sv-SE" sz="1800" b="0" i="0" dirty="0" err="1">
                <a:solidFill>
                  <a:srgbClr val="000000"/>
                </a:solidFill>
                <a:effectLst/>
                <a:latin typeface="Calibri" panose="020F0502020204030204" pitchFamily="34" charset="0"/>
                <a:cs typeface="Calibri" panose="020F0502020204030204" pitchFamily="34" charset="0"/>
              </a:rPr>
              <a:t>removed</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without</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disassembling</a:t>
            </a:r>
            <a:r>
              <a:rPr lang="sv-SE" sz="1800" b="0" i="0" dirty="0">
                <a:solidFill>
                  <a:srgbClr val="000000"/>
                </a:solidFill>
                <a:effectLst/>
                <a:latin typeface="Calibri" panose="020F0502020204030204" pitchFamily="34" charset="0"/>
                <a:cs typeface="Calibri" panose="020F0502020204030204" pitchFamily="34" charset="0"/>
              </a:rPr>
              <a:t> the solar panels?" No, </a:t>
            </a:r>
            <a:r>
              <a:rPr lang="sv-SE" sz="1800" b="0" i="0" dirty="0" err="1">
                <a:solidFill>
                  <a:srgbClr val="000000"/>
                </a:solidFill>
                <a:effectLst/>
                <a:latin typeface="Calibri" panose="020F0502020204030204" pitchFamily="34" charset="0"/>
                <a:cs typeface="Calibri" panose="020F0502020204030204" pitchFamily="34" charset="0"/>
              </a:rPr>
              <a:t>but</a:t>
            </a:r>
            <a:r>
              <a:rPr lang="sv-SE" sz="1800" b="0" i="0" dirty="0">
                <a:solidFill>
                  <a:srgbClr val="000000"/>
                </a:solidFill>
                <a:effectLst/>
                <a:latin typeface="Calibri" panose="020F0502020204030204" pitchFamily="34" charset="0"/>
                <a:cs typeface="Calibri" panose="020F0502020204030204" pitchFamily="34" charset="0"/>
              </a:rPr>
              <a:t> it is not a </a:t>
            </a:r>
            <a:r>
              <a:rPr lang="sv-SE" sz="1800" b="0" i="0" dirty="0" err="1">
                <a:solidFill>
                  <a:srgbClr val="000000"/>
                </a:solidFill>
                <a:effectLst/>
                <a:latin typeface="Calibri" panose="020F0502020204030204" pitchFamily="34" charset="0"/>
                <a:cs typeface="Calibri" panose="020F0502020204030204" pitchFamily="34" charset="0"/>
              </a:rPr>
              <a:t>big</a:t>
            </a:r>
            <a:r>
              <a:rPr lang="sv-SE" sz="1800" b="0" i="0" dirty="0">
                <a:solidFill>
                  <a:srgbClr val="000000"/>
                </a:solidFill>
                <a:effectLst/>
                <a:latin typeface="Calibri" panose="020F0502020204030204" pitchFamily="34" charset="0"/>
                <a:cs typeface="Calibri" panose="020F0502020204030204" pitchFamily="34" charset="0"/>
              </a:rPr>
              <a:t> deal to </a:t>
            </a:r>
            <a:r>
              <a:rPr lang="sv-SE" sz="1800" b="0" i="0" dirty="0" err="1">
                <a:solidFill>
                  <a:srgbClr val="000000"/>
                </a:solidFill>
                <a:effectLst/>
                <a:latin typeface="Calibri" panose="020F0502020204030204" pitchFamily="34" charset="0"/>
                <a:cs typeface="Calibri" panose="020F0502020204030204" pitchFamily="34" charset="0"/>
              </a:rPr>
              <a:t>remove</a:t>
            </a:r>
            <a:r>
              <a:rPr lang="sv-SE" sz="1800" b="0" i="0" dirty="0">
                <a:solidFill>
                  <a:srgbClr val="000000"/>
                </a:solidFill>
                <a:effectLst/>
                <a:latin typeface="Calibri" panose="020F0502020204030204" pitchFamily="34" charset="0"/>
                <a:cs typeface="Calibri" panose="020F0502020204030204" pitchFamily="34" charset="0"/>
              </a:rPr>
              <a:t> the panels. The </a:t>
            </a:r>
            <a:r>
              <a:rPr lang="sv-SE" sz="1800" b="0" i="0" dirty="0" err="1">
                <a:solidFill>
                  <a:srgbClr val="000000"/>
                </a:solidFill>
                <a:effectLst/>
                <a:latin typeface="Calibri" panose="020F0502020204030204" pitchFamily="34" charset="0"/>
                <a:cs typeface="Calibri" panose="020F0502020204030204" pitchFamily="34" charset="0"/>
              </a:rPr>
              <a:t>question</a:t>
            </a:r>
            <a:r>
              <a:rPr lang="sv-SE" sz="1800" b="0" i="0" dirty="0">
                <a:solidFill>
                  <a:srgbClr val="000000"/>
                </a:solidFill>
                <a:effectLst/>
                <a:latin typeface="Calibri" panose="020F0502020204030204" pitchFamily="34" charset="0"/>
                <a:cs typeface="Calibri" panose="020F0502020204030204" pitchFamily="34" charset="0"/>
              </a:rPr>
              <a:t> is </a:t>
            </a:r>
            <a:r>
              <a:rPr lang="sv-SE" sz="1800" b="0" i="0" dirty="0" err="1">
                <a:solidFill>
                  <a:srgbClr val="000000"/>
                </a:solidFill>
                <a:effectLst/>
                <a:latin typeface="Calibri" panose="020F0502020204030204" pitchFamily="34" charset="0"/>
                <a:cs typeface="Calibri" panose="020F0502020204030204" pitchFamily="34" charset="0"/>
              </a:rPr>
              <a:t>if</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there</a:t>
            </a:r>
            <a:r>
              <a:rPr lang="sv-SE" sz="1800" b="0" i="0" dirty="0">
                <a:solidFill>
                  <a:srgbClr val="000000"/>
                </a:solidFill>
                <a:effectLst/>
                <a:latin typeface="Calibri" panose="020F0502020204030204" pitchFamily="34" charset="0"/>
                <a:cs typeface="Calibri" panose="020F0502020204030204" pitchFamily="34" charset="0"/>
              </a:rPr>
              <a:t> is </a:t>
            </a:r>
            <a:r>
              <a:rPr lang="sv-SE" sz="1800" b="0" i="0" dirty="0" err="1">
                <a:solidFill>
                  <a:srgbClr val="000000"/>
                </a:solidFill>
                <a:effectLst/>
                <a:latin typeface="Calibri" panose="020F0502020204030204" pitchFamily="34" charset="0"/>
                <a:cs typeface="Calibri" panose="020F0502020204030204" pitchFamily="34" charset="0"/>
              </a:rPr>
              <a:t>additional</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dissassembly</a:t>
            </a:r>
            <a:r>
              <a:rPr lang="sv-SE" sz="1800" b="0" i="0" dirty="0">
                <a:solidFill>
                  <a:srgbClr val="000000"/>
                </a:solidFill>
                <a:effectLst/>
                <a:latin typeface="Calibri" panose="020F0502020204030204" pitchFamily="34" charset="0"/>
                <a:cs typeface="Calibri" panose="020F0502020204030204" pitchFamily="34" charset="0"/>
              </a:rPr>
              <a:t> than just the solar panels. </a:t>
            </a:r>
            <a:r>
              <a:rPr lang="sv-SE" sz="1800" b="0" i="0" dirty="0" err="1">
                <a:solidFill>
                  <a:srgbClr val="000000"/>
                </a:solidFill>
                <a:effectLst/>
                <a:latin typeface="Calibri" panose="020F0502020204030204" pitchFamily="34" charset="0"/>
                <a:cs typeface="Calibri" panose="020F0502020204030204" pitchFamily="34" charset="0"/>
              </a:rPr>
              <a:t>That</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could</a:t>
            </a:r>
            <a:r>
              <a:rPr lang="sv-SE" sz="1800" b="0" i="0" dirty="0">
                <a:solidFill>
                  <a:srgbClr val="000000"/>
                </a:solidFill>
                <a:effectLst/>
                <a:latin typeface="Calibri" panose="020F0502020204030204" pitchFamily="34" charset="0"/>
                <a:cs typeface="Calibri" panose="020F0502020204030204" pitchFamily="34" charset="0"/>
              </a:rPr>
              <a:t> be an </a:t>
            </a:r>
            <a:r>
              <a:rPr lang="sv-SE" sz="1800" b="0" i="0" dirty="0" err="1">
                <a:solidFill>
                  <a:srgbClr val="000000"/>
                </a:solidFill>
                <a:effectLst/>
                <a:latin typeface="Calibri" panose="020F0502020204030204" pitchFamily="34" charset="0"/>
                <a:cs typeface="Calibri" panose="020F0502020204030204" pitchFamily="34" charset="0"/>
              </a:rPr>
              <a:t>issue</a:t>
            </a:r>
            <a:r>
              <a:rPr lang="sv-SE" sz="1800" b="0" i="0" dirty="0">
                <a:solidFill>
                  <a:srgbClr val="000000"/>
                </a:solidFill>
                <a:effectLst/>
                <a:latin typeface="Calibri" panose="020F0502020204030204" pitchFamily="34" charset="0"/>
                <a:cs typeface="Calibri" panose="020F0502020204030204" pitchFamily="34" charset="0"/>
              </a:rPr>
              <a:t>.</a:t>
            </a:r>
            <a:br>
              <a:rPr lang="sv-SE" sz="1800" b="0" i="0" dirty="0">
                <a:solidFill>
                  <a:srgbClr val="000000"/>
                </a:solidFill>
                <a:effectLst/>
                <a:latin typeface="Calibri" panose="020F0502020204030204" pitchFamily="34" charset="0"/>
                <a:cs typeface="Calibri" panose="020F0502020204030204" pitchFamily="34" charset="0"/>
              </a:rPr>
            </a:br>
            <a:endParaRPr lang="sv-SE" sz="1800" b="0" i="0" dirty="0">
              <a:solidFill>
                <a:srgbClr val="000000"/>
              </a:solidFill>
              <a:effectLst/>
              <a:latin typeface="Calibri" panose="020F0502020204030204" pitchFamily="34" charset="0"/>
              <a:cs typeface="Calibri" panose="020F0502020204030204" pitchFamily="34" charset="0"/>
            </a:endParaRPr>
          </a:p>
          <a:p>
            <a:pPr marL="0" indent="0" algn="l">
              <a:buNone/>
            </a:pPr>
            <a:r>
              <a:rPr lang="sv-SE" sz="1800" b="1" i="0" dirty="0">
                <a:solidFill>
                  <a:srgbClr val="000000"/>
                </a:solidFill>
                <a:effectLst/>
                <a:latin typeface="Calibri" panose="020F0502020204030204" pitchFamily="34" charset="0"/>
                <a:cs typeface="Calibri" panose="020F0502020204030204" pitchFamily="34" charset="0"/>
              </a:rPr>
              <a:t>- </a:t>
            </a:r>
            <a:r>
              <a:rPr lang="sv-SE" sz="1800" b="1" i="0" dirty="0" err="1">
                <a:solidFill>
                  <a:srgbClr val="000000"/>
                </a:solidFill>
                <a:effectLst/>
                <a:latin typeface="Calibri" panose="020F0502020204030204" pitchFamily="34" charset="0"/>
                <a:cs typeface="Calibri" panose="020F0502020204030204" pitchFamily="34" charset="0"/>
              </a:rPr>
              <a:t>Slide</a:t>
            </a:r>
            <a:r>
              <a:rPr lang="sv-SE" sz="1800" b="1" i="0" dirty="0">
                <a:solidFill>
                  <a:srgbClr val="000000"/>
                </a:solidFill>
                <a:effectLst/>
                <a:latin typeface="Calibri" panose="020F0502020204030204" pitchFamily="34" charset="0"/>
                <a:cs typeface="Calibri" panose="020F0502020204030204" pitchFamily="34" charset="0"/>
              </a:rPr>
              <a:t> 22: </a:t>
            </a:r>
            <a:r>
              <a:rPr lang="sv-SE" sz="1800" i="0" dirty="0" err="1">
                <a:solidFill>
                  <a:srgbClr val="000000"/>
                </a:solidFill>
                <a:effectLst/>
                <a:latin typeface="Calibri" panose="020F0502020204030204" pitchFamily="34" charset="0"/>
                <a:cs typeface="Calibri" panose="020F0502020204030204" pitchFamily="34" charset="0"/>
              </a:rPr>
              <a:t>Why</a:t>
            </a:r>
            <a:r>
              <a:rPr lang="sv-SE" sz="1800" i="0" dirty="0">
                <a:solidFill>
                  <a:srgbClr val="000000"/>
                </a:solidFill>
                <a:effectLst/>
                <a:latin typeface="Calibri" panose="020F0502020204030204" pitchFamily="34" charset="0"/>
                <a:cs typeface="Calibri" panose="020F0502020204030204" pitchFamily="34" charset="0"/>
              </a:rPr>
              <a:t> not do as </a:t>
            </a:r>
            <a:r>
              <a:rPr lang="sv-SE" sz="1800" i="0" dirty="0" err="1">
                <a:solidFill>
                  <a:srgbClr val="000000"/>
                </a:solidFill>
                <a:effectLst/>
                <a:latin typeface="Calibri" panose="020F0502020204030204" pitchFamily="34" charset="0"/>
                <a:cs typeface="Calibri" panose="020F0502020204030204" pitchFamily="34" charset="0"/>
              </a:rPr>
              <a:t>much</a:t>
            </a:r>
            <a:r>
              <a:rPr lang="sv-SE" sz="1800" i="0" dirty="0">
                <a:solidFill>
                  <a:srgbClr val="000000"/>
                </a:solidFill>
                <a:effectLst/>
                <a:latin typeface="Calibri" panose="020F0502020204030204" pitchFamily="34" charset="0"/>
                <a:cs typeface="Calibri" panose="020F0502020204030204" pitchFamily="34" charset="0"/>
              </a:rPr>
              <a:t> </a:t>
            </a:r>
            <a:r>
              <a:rPr lang="sv-SE" sz="1800" i="0" dirty="0" err="1">
                <a:solidFill>
                  <a:srgbClr val="000000"/>
                </a:solidFill>
                <a:effectLst/>
                <a:latin typeface="Calibri" panose="020F0502020204030204" pitchFamily="34" charset="0"/>
                <a:cs typeface="Calibri" panose="020F0502020204030204" pitchFamily="34" charset="0"/>
              </a:rPr>
              <a:t>of</a:t>
            </a:r>
            <a:r>
              <a:rPr lang="sv-SE" sz="1800" i="0" dirty="0">
                <a:solidFill>
                  <a:srgbClr val="000000"/>
                </a:solidFill>
                <a:effectLst/>
                <a:latin typeface="Calibri" panose="020F0502020204030204" pitchFamily="34" charset="0"/>
                <a:cs typeface="Calibri" panose="020F0502020204030204" pitchFamily="34" charset="0"/>
              </a:rPr>
              <a:t> the integration as </a:t>
            </a:r>
            <a:r>
              <a:rPr lang="sv-SE" sz="1800" i="0" dirty="0" err="1">
                <a:solidFill>
                  <a:srgbClr val="000000"/>
                </a:solidFill>
                <a:effectLst/>
                <a:latin typeface="Calibri" panose="020F0502020204030204" pitchFamily="34" charset="0"/>
                <a:cs typeface="Calibri" panose="020F0502020204030204" pitchFamily="34" charset="0"/>
              </a:rPr>
              <a:t>possible</a:t>
            </a:r>
            <a:r>
              <a:rPr lang="sv-SE" sz="1800" i="0" dirty="0">
                <a:solidFill>
                  <a:srgbClr val="000000"/>
                </a:solidFill>
                <a:effectLst/>
                <a:latin typeface="Calibri" panose="020F0502020204030204" pitchFamily="34" charset="0"/>
                <a:cs typeface="Calibri" panose="020F0502020204030204" pitchFamily="34" charset="0"/>
              </a:rPr>
              <a:t> in the </a:t>
            </a:r>
            <a:r>
              <a:rPr lang="sv-SE" sz="1800" b="0" i="0" dirty="0">
                <a:solidFill>
                  <a:srgbClr val="000000"/>
                </a:solidFill>
                <a:effectLst/>
                <a:latin typeface="Calibri" panose="020F0502020204030204" pitchFamily="34" charset="0"/>
                <a:cs typeface="Calibri" panose="020F0502020204030204" pitchFamily="34" charset="0"/>
              </a:rPr>
              <a:t>MIST </a:t>
            </a:r>
            <a:r>
              <a:rPr lang="sv-SE" sz="1800" b="0" i="0" dirty="0" err="1">
                <a:solidFill>
                  <a:srgbClr val="000000"/>
                </a:solidFill>
                <a:effectLst/>
                <a:latin typeface="Calibri" panose="020F0502020204030204" pitchFamily="34" charset="0"/>
                <a:cs typeface="Calibri" panose="020F0502020204030204" pitchFamily="34" charset="0"/>
              </a:rPr>
              <a:t>lab</a:t>
            </a:r>
            <a:r>
              <a:rPr lang="sv-SE" sz="1800" b="0" i="0" dirty="0">
                <a:solidFill>
                  <a:srgbClr val="000000"/>
                </a:solidFill>
                <a:effectLst/>
                <a:latin typeface="Calibri" panose="020F0502020204030204" pitchFamily="34" charset="0"/>
                <a:cs typeface="Calibri" panose="020F0502020204030204" pitchFamily="34" charset="0"/>
              </a:rPr>
              <a:t>? It is a </a:t>
            </a:r>
            <a:r>
              <a:rPr lang="sv-SE" sz="1800" b="0" i="0" dirty="0" err="1">
                <a:solidFill>
                  <a:srgbClr val="000000"/>
                </a:solidFill>
                <a:effectLst/>
                <a:latin typeface="Calibri" panose="020F0502020204030204" pitchFamily="34" charset="0"/>
                <a:cs typeface="Calibri" panose="020F0502020204030204" pitchFamily="34" charset="0"/>
              </a:rPr>
              <a:t>tricky</a:t>
            </a:r>
            <a:r>
              <a:rPr lang="sv-SE" sz="1800" b="0" i="0" dirty="0">
                <a:solidFill>
                  <a:srgbClr val="000000"/>
                </a:solidFill>
                <a:effectLst/>
                <a:latin typeface="Calibri" panose="020F0502020204030204" pitchFamily="34" charset="0"/>
                <a:cs typeface="Calibri" panose="020F0502020204030204" pitchFamily="34" charset="0"/>
              </a:rPr>
              <a:t> to  transport the </a:t>
            </a:r>
            <a:r>
              <a:rPr lang="sv-SE" sz="1800" b="0" i="0" dirty="0" err="1">
                <a:solidFill>
                  <a:srgbClr val="000000"/>
                </a:solidFill>
                <a:effectLst/>
                <a:latin typeface="Calibri" panose="020F0502020204030204" pitchFamily="34" charset="0"/>
                <a:cs typeface="Calibri" panose="020F0502020204030204" pitchFamily="34" charset="0"/>
              </a:rPr>
              <a:t>satellite</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without</a:t>
            </a:r>
            <a:r>
              <a:rPr lang="sv-SE" sz="1800" b="0" i="0" dirty="0">
                <a:solidFill>
                  <a:srgbClr val="000000"/>
                </a:solidFill>
                <a:effectLst/>
                <a:latin typeface="Calibri" panose="020F0502020204030204" pitchFamily="34" charset="0"/>
                <a:cs typeface="Calibri" panose="020F0502020204030204" pitchFamily="34" charset="0"/>
              </a:rPr>
              <a:t> attached solar panels and </a:t>
            </a:r>
            <a:r>
              <a:rPr lang="sv-SE" sz="1800" b="0" i="0" dirty="0" err="1">
                <a:solidFill>
                  <a:srgbClr val="000000"/>
                </a:solidFill>
                <a:effectLst/>
                <a:latin typeface="Calibri" panose="020F0502020204030204" pitchFamily="34" charset="0"/>
                <a:cs typeface="Calibri" panose="020F0502020204030204" pitchFamily="34" charset="0"/>
              </a:rPr>
              <a:t>run</a:t>
            </a:r>
            <a:r>
              <a:rPr lang="sv-SE" sz="1800" b="0" i="0" dirty="0">
                <a:solidFill>
                  <a:srgbClr val="000000"/>
                </a:solidFill>
                <a:effectLst/>
                <a:latin typeface="Calibri" panose="020F0502020204030204" pitchFamily="34" charset="0"/>
                <a:cs typeface="Calibri" panose="020F0502020204030204" pitchFamily="34" charset="0"/>
              </a:rPr>
              <a:t> the risk </a:t>
            </a:r>
            <a:r>
              <a:rPr lang="sv-SE" sz="1800" b="0" i="0" dirty="0" err="1">
                <a:solidFill>
                  <a:srgbClr val="000000"/>
                </a:solidFill>
                <a:effectLst/>
                <a:latin typeface="Calibri" panose="020F0502020204030204" pitchFamily="34" charset="0"/>
                <a:cs typeface="Calibri" panose="020F0502020204030204" pitchFamily="34" charset="0"/>
              </a:rPr>
              <a:t>of</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having</a:t>
            </a:r>
            <a:r>
              <a:rPr lang="sv-SE" sz="1800" b="0" i="0" dirty="0">
                <a:solidFill>
                  <a:srgbClr val="000000"/>
                </a:solidFill>
                <a:effectLst/>
                <a:latin typeface="Calibri" panose="020F0502020204030204" pitchFamily="34" charset="0"/>
                <a:cs typeface="Calibri" panose="020F0502020204030204" pitchFamily="34" charset="0"/>
              </a:rPr>
              <a:t> to </a:t>
            </a:r>
            <a:r>
              <a:rPr lang="sv-SE" sz="1800" b="0" i="0" dirty="0" err="1">
                <a:solidFill>
                  <a:srgbClr val="000000"/>
                </a:solidFill>
                <a:effectLst/>
                <a:latin typeface="Calibri" panose="020F0502020204030204" pitchFamily="34" charset="0"/>
                <a:cs typeface="Calibri" panose="020F0502020204030204" pitchFamily="34" charset="0"/>
              </a:rPr>
              <a:t>run</a:t>
            </a:r>
            <a:r>
              <a:rPr lang="sv-SE" sz="1800" b="0" i="0" dirty="0">
                <a:solidFill>
                  <a:srgbClr val="000000"/>
                </a:solidFill>
                <a:effectLst/>
                <a:latin typeface="Calibri" panose="020F0502020204030204" pitchFamily="34" charset="0"/>
                <a:cs typeface="Calibri" panose="020F0502020204030204" pitchFamily="34" charset="0"/>
              </a:rPr>
              <a:t>  back and </a:t>
            </a:r>
            <a:r>
              <a:rPr lang="sv-SE" sz="1800" b="0" i="0" dirty="0" err="1">
                <a:solidFill>
                  <a:srgbClr val="000000"/>
                </a:solidFill>
                <a:effectLst/>
                <a:latin typeface="Calibri" panose="020F0502020204030204" pitchFamily="34" charset="0"/>
                <a:cs typeface="Calibri" panose="020F0502020204030204" pitchFamily="34" charset="0"/>
              </a:rPr>
              <a:t>forth</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between</a:t>
            </a:r>
            <a:r>
              <a:rPr lang="sv-SE" sz="1800" b="0" i="0" dirty="0">
                <a:solidFill>
                  <a:srgbClr val="000000"/>
                </a:solidFill>
                <a:effectLst/>
                <a:latin typeface="Calibri" panose="020F0502020204030204" pitchFamily="34" charset="0"/>
                <a:cs typeface="Calibri" panose="020F0502020204030204" pitchFamily="34" charset="0"/>
              </a:rPr>
              <a:t> the TVAC and the MIST </a:t>
            </a:r>
            <a:r>
              <a:rPr lang="sv-SE" sz="1800" b="0" i="0" dirty="0" err="1">
                <a:solidFill>
                  <a:srgbClr val="000000"/>
                </a:solidFill>
                <a:effectLst/>
                <a:latin typeface="Calibri" panose="020F0502020204030204" pitchFamily="34" charset="0"/>
                <a:cs typeface="Calibri" panose="020F0502020204030204" pitchFamily="34" charset="0"/>
              </a:rPr>
              <a:t>lab</a:t>
            </a:r>
            <a:r>
              <a:rPr lang="sv-SE" sz="1800" b="0" i="0" dirty="0">
                <a:solidFill>
                  <a:srgbClr val="000000"/>
                </a:solidFill>
                <a:effectLst/>
                <a:latin typeface="Calibri" panose="020F0502020204030204" pitchFamily="34" charset="0"/>
                <a:cs typeface="Calibri" panose="020F0502020204030204" pitchFamily="34" charset="0"/>
              </a:rPr>
              <a:t> to pick </a:t>
            </a:r>
            <a:r>
              <a:rPr lang="sv-SE" sz="1800" b="0" i="0" dirty="0" err="1">
                <a:solidFill>
                  <a:srgbClr val="000000"/>
                </a:solidFill>
                <a:effectLst/>
                <a:latin typeface="Calibri" panose="020F0502020204030204" pitchFamily="34" charset="0"/>
                <a:cs typeface="Calibri" panose="020F0502020204030204" pitchFamily="34" charset="0"/>
              </a:rPr>
              <a:t>up</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tools</a:t>
            </a:r>
            <a:r>
              <a:rPr lang="sv-SE" sz="1800" b="0" i="0" dirty="0">
                <a:solidFill>
                  <a:srgbClr val="000000"/>
                </a:solidFill>
                <a:effectLst/>
                <a:latin typeface="Calibri" panose="020F0502020204030204" pitchFamily="34" charset="0"/>
                <a:cs typeface="Calibri" panose="020F0502020204030204" pitchFamily="34" charset="0"/>
              </a:rPr>
              <a:t>.  I </a:t>
            </a:r>
            <a:r>
              <a:rPr lang="sv-SE" sz="1800" b="0" i="0" dirty="0" err="1">
                <a:solidFill>
                  <a:srgbClr val="000000"/>
                </a:solidFill>
                <a:effectLst/>
                <a:latin typeface="Calibri" panose="020F0502020204030204" pitchFamily="34" charset="0"/>
                <a:cs typeface="Calibri" panose="020F0502020204030204" pitchFamily="34" charset="0"/>
              </a:rPr>
              <a:t>would</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prefer</a:t>
            </a:r>
            <a:r>
              <a:rPr lang="sv-SE" sz="1800" b="0" i="0" dirty="0">
                <a:solidFill>
                  <a:srgbClr val="000000"/>
                </a:solidFill>
                <a:effectLst/>
                <a:latin typeface="Calibri" panose="020F0502020204030204" pitchFamily="34" charset="0"/>
                <a:cs typeface="Calibri" panose="020F0502020204030204" pitchFamily="34" charset="0"/>
              </a:rPr>
              <a:t> to make the integration at </a:t>
            </a:r>
            <a:r>
              <a:rPr lang="sv-SE" sz="1800" b="0" i="0" dirty="0" err="1">
                <a:solidFill>
                  <a:srgbClr val="000000"/>
                </a:solidFill>
                <a:effectLst/>
                <a:latin typeface="Calibri" panose="020F0502020204030204" pitchFamily="34" charset="0"/>
                <a:cs typeface="Calibri" panose="020F0502020204030204" pitchFamily="34" charset="0"/>
              </a:rPr>
              <a:t>one</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place</a:t>
            </a:r>
            <a:r>
              <a:rPr lang="sv-SE" sz="1800" b="0" i="0" dirty="0">
                <a:solidFill>
                  <a:srgbClr val="000000"/>
                </a:solidFill>
                <a:effectLst/>
                <a:latin typeface="Calibri" panose="020F0502020204030204" pitchFamily="34" charset="0"/>
                <a:cs typeface="Calibri" panose="020F0502020204030204" pitchFamily="34" charset="0"/>
              </a:rPr>
              <a:t> and then </a:t>
            </a:r>
            <a:r>
              <a:rPr lang="sv-SE" sz="1800" b="0" i="0" dirty="0" err="1">
                <a:solidFill>
                  <a:srgbClr val="000000"/>
                </a:solidFill>
                <a:effectLst/>
                <a:latin typeface="Calibri" panose="020F0502020204030204" pitchFamily="34" charset="0"/>
                <a:cs typeface="Calibri" panose="020F0502020204030204" pitchFamily="34" charset="0"/>
              </a:rPr>
              <a:t>take</a:t>
            </a:r>
            <a:r>
              <a:rPr lang="sv-SE" sz="1800" b="0" i="0" dirty="0">
                <a:solidFill>
                  <a:srgbClr val="000000"/>
                </a:solidFill>
                <a:effectLst/>
                <a:latin typeface="Calibri" panose="020F0502020204030204" pitchFamily="34" charset="0"/>
                <a:cs typeface="Calibri" panose="020F0502020204030204" pitchFamily="34" charset="0"/>
              </a:rPr>
              <a:t> the </a:t>
            </a:r>
            <a:r>
              <a:rPr lang="sv-SE" sz="1800" b="0" i="0" dirty="0" err="1">
                <a:solidFill>
                  <a:srgbClr val="000000"/>
                </a:solidFill>
                <a:effectLst/>
                <a:latin typeface="Calibri" panose="020F0502020204030204" pitchFamily="34" charset="0"/>
                <a:cs typeface="Calibri" panose="020F0502020204030204" pitchFamily="34" charset="0"/>
              </a:rPr>
              <a:t>satellite</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directly</a:t>
            </a:r>
            <a:r>
              <a:rPr lang="sv-SE" sz="1800" b="0" i="0" dirty="0">
                <a:solidFill>
                  <a:srgbClr val="000000"/>
                </a:solidFill>
                <a:effectLst/>
                <a:latin typeface="Calibri" panose="020F0502020204030204" pitchFamily="34" charset="0"/>
                <a:cs typeface="Calibri" panose="020F0502020204030204" pitchFamily="34" charset="0"/>
              </a:rPr>
              <a:t> to the TVAC to be </a:t>
            </a:r>
            <a:r>
              <a:rPr lang="sv-SE" sz="1800" b="0" i="0" dirty="0" err="1">
                <a:solidFill>
                  <a:srgbClr val="000000"/>
                </a:solidFill>
                <a:effectLst/>
                <a:latin typeface="Calibri" panose="020F0502020204030204" pitchFamily="34" charset="0"/>
                <a:cs typeface="Calibri" panose="020F0502020204030204" pitchFamily="34" charset="0"/>
              </a:rPr>
              <a:t>suspended</a:t>
            </a:r>
            <a:r>
              <a:rPr lang="sv-SE" sz="1800" b="0" i="0" dirty="0">
                <a:solidFill>
                  <a:srgbClr val="000000"/>
                </a:solidFill>
                <a:effectLst/>
                <a:latin typeface="Calibri" panose="020F0502020204030204" pitchFamily="34" charset="0"/>
                <a:cs typeface="Calibri" panose="020F0502020204030204" pitchFamily="34" charset="0"/>
              </a:rPr>
              <a:t> and </a:t>
            </a:r>
            <a:r>
              <a:rPr lang="sv-SE" sz="1800" b="0" i="0" dirty="0" err="1">
                <a:solidFill>
                  <a:srgbClr val="000000"/>
                </a:solidFill>
                <a:effectLst/>
                <a:latin typeface="Calibri" panose="020F0502020204030204" pitchFamily="34" charset="0"/>
                <a:cs typeface="Calibri" panose="020F0502020204030204" pitchFamily="34" charset="0"/>
              </a:rPr>
              <a:t>connceted</a:t>
            </a:r>
            <a:r>
              <a:rPr lang="sv-SE" sz="1800" b="0" i="0" dirty="0">
                <a:solidFill>
                  <a:srgbClr val="000000"/>
                </a:solidFill>
                <a:effectLst/>
                <a:latin typeface="Calibri" panose="020F0502020204030204" pitchFamily="34" charset="0"/>
                <a:cs typeface="Calibri" panose="020F0502020204030204" pitchFamily="34" charset="0"/>
              </a:rPr>
              <a:t> to the EGSE etc. (</a:t>
            </a:r>
            <a:r>
              <a:rPr lang="sv-SE" sz="1800" b="0" i="0" dirty="0" err="1">
                <a:solidFill>
                  <a:srgbClr val="000000"/>
                </a:solidFill>
                <a:effectLst/>
                <a:latin typeface="Calibri" panose="020F0502020204030204" pitchFamily="34" charset="0"/>
                <a:cs typeface="Calibri" panose="020F0502020204030204" pitchFamily="34" charset="0"/>
              </a:rPr>
              <a:t>Probably</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we</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regardlessly</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may</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need</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aone</a:t>
            </a:r>
            <a:r>
              <a:rPr lang="sv-SE" sz="1800" b="0" i="0" dirty="0">
                <a:solidFill>
                  <a:srgbClr val="000000"/>
                </a:solidFill>
                <a:effectLst/>
                <a:latin typeface="Calibri" panose="020F0502020204030204" pitchFamily="34" charset="0"/>
                <a:cs typeface="Calibri" panose="020F0502020204030204" pitchFamily="34" charset="0"/>
              </a:rPr>
              <a:t> transport container for the </a:t>
            </a:r>
            <a:r>
              <a:rPr lang="sv-SE" sz="1800" b="0" i="0" dirty="0" err="1">
                <a:solidFill>
                  <a:srgbClr val="000000"/>
                </a:solidFill>
                <a:effectLst/>
                <a:latin typeface="Calibri" panose="020F0502020204030204" pitchFamily="34" charset="0"/>
                <a:cs typeface="Calibri" panose="020F0502020204030204" pitchFamily="34" charset="0"/>
              </a:rPr>
              <a:t>satellite</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with</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mock</a:t>
            </a:r>
            <a:r>
              <a:rPr lang="sv-SE" sz="1800" b="0" i="0" dirty="0">
                <a:solidFill>
                  <a:srgbClr val="000000"/>
                </a:solidFill>
                <a:effectLst/>
                <a:latin typeface="Calibri" panose="020F0502020204030204" pitchFamily="34" charset="0"/>
                <a:cs typeface="Calibri" panose="020F0502020204030204" pitchFamily="34" charset="0"/>
              </a:rPr>
              <a:t> solar panels and </a:t>
            </a:r>
            <a:r>
              <a:rPr lang="sv-SE" sz="1800" b="0" i="0" dirty="0" err="1">
                <a:solidFill>
                  <a:srgbClr val="000000"/>
                </a:solidFill>
                <a:effectLst/>
                <a:latin typeface="Calibri" panose="020F0502020204030204" pitchFamily="34" charset="0"/>
                <a:cs typeface="Calibri" panose="020F0502020204030204" pitchFamily="34" charset="0"/>
              </a:rPr>
              <a:t>one</a:t>
            </a:r>
            <a:r>
              <a:rPr lang="sv-SE" sz="1800" b="0" i="0" dirty="0">
                <a:solidFill>
                  <a:srgbClr val="000000"/>
                </a:solidFill>
                <a:effectLst/>
                <a:latin typeface="Calibri" panose="020F0502020204030204" pitchFamily="34" charset="0"/>
                <a:cs typeface="Calibri" panose="020F0502020204030204" pitchFamily="34" charset="0"/>
              </a:rPr>
              <a:t> for the flight </a:t>
            </a:r>
            <a:r>
              <a:rPr lang="sv-SE" sz="1800" b="0" i="0" dirty="0" err="1">
                <a:solidFill>
                  <a:srgbClr val="000000"/>
                </a:solidFill>
                <a:effectLst/>
                <a:latin typeface="Calibri" panose="020F0502020204030204" pitchFamily="34" charset="0"/>
                <a:cs typeface="Calibri" panose="020F0502020204030204" pitchFamily="34" charset="0"/>
              </a:rPr>
              <a:t>configuration</a:t>
            </a:r>
            <a:r>
              <a:rPr lang="sv-SE" sz="1800" b="0" i="0" dirty="0">
                <a:solidFill>
                  <a:srgbClr val="000000"/>
                </a:solidFill>
                <a:effectLst/>
                <a:latin typeface="Calibri" panose="020F0502020204030204" pitchFamily="34" charset="0"/>
                <a:cs typeface="Calibri" panose="020F0502020204030204" pitchFamily="34" charset="0"/>
              </a:rPr>
              <a:t>).</a:t>
            </a:r>
          </a:p>
          <a:p>
            <a:pPr marL="0" indent="0" algn="l">
              <a:buNone/>
            </a:pPr>
            <a:r>
              <a:rPr lang="sv-SE" sz="1800" b="1" i="0" dirty="0">
                <a:solidFill>
                  <a:srgbClr val="000000"/>
                </a:solidFill>
                <a:effectLst/>
                <a:latin typeface="Calibri" panose="020F0502020204030204" pitchFamily="34" charset="0"/>
                <a:cs typeface="Calibri" panose="020F0502020204030204" pitchFamily="34" charset="0"/>
              </a:rPr>
              <a:t>- </a:t>
            </a:r>
            <a:r>
              <a:rPr lang="sv-SE" sz="1800" b="1" i="0" dirty="0" err="1">
                <a:solidFill>
                  <a:srgbClr val="000000"/>
                </a:solidFill>
                <a:effectLst/>
                <a:latin typeface="Calibri" panose="020F0502020204030204" pitchFamily="34" charset="0"/>
                <a:cs typeface="Calibri" panose="020F0502020204030204" pitchFamily="34" charset="0"/>
              </a:rPr>
              <a:t>Other</a:t>
            </a:r>
            <a:r>
              <a:rPr lang="sv-SE" sz="1800" b="1" i="0" dirty="0">
                <a:solidFill>
                  <a:srgbClr val="000000"/>
                </a:solidFill>
                <a:effectLst/>
                <a:latin typeface="Calibri" panose="020F0502020204030204" pitchFamily="34" charset="0"/>
                <a:cs typeface="Calibri" panose="020F0502020204030204" pitchFamily="34" charset="0"/>
              </a:rPr>
              <a:t>: </a:t>
            </a:r>
            <a:r>
              <a:rPr lang="sv-SE" sz="1800" i="0" dirty="0" err="1">
                <a:solidFill>
                  <a:srgbClr val="000000"/>
                </a:solidFill>
                <a:effectLst/>
                <a:latin typeface="Calibri" panose="020F0502020204030204" pitchFamily="34" charset="0"/>
                <a:cs typeface="Calibri" panose="020F0502020204030204" pitchFamily="34" charset="0"/>
              </a:rPr>
              <a:t>Maybe</a:t>
            </a:r>
            <a:r>
              <a:rPr lang="sv-SE" sz="1800" i="0" dirty="0">
                <a:solidFill>
                  <a:srgbClr val="000000"/>
                </a:solidFill>
                <a:effectLst/>
                <a:latin typeface="Calibri" panose="020F0502020204030204" pitchFamily="34" charset="0"/>
                <a:cs typeface="Calibri" panose="020F0502020204030204" pitchFamily="34" charset="0"/>
              </a:rPr>
              <a:t> </a:t>
            </a:r>
            <a:r>
              <a:rPr lang="sv-SE" sz="1800" i="0" dirty="0" err="1">
                <a:solidFill>
                  <a:srgbClr val="000000"/>
                </a:solidFill>
                <a:effectLst/>
                <a:latin typeface="Calibri" panose="020F0502020204030204" pitchFamily="34" charset="0"/>
                <a:cs typeface="Calibri" panose="020F0502020204030204" pitchFamily="34" charset="0"/>
              </a:rPr>
              <a:t>we</a:t>
            </a:r>
            <a:r>
              <a:rPr lang="sv-SE" sz="1800" i="0" dirty="0">
                <a:solidFill>
                  <a:srgbClr val="000000"/>
                </a:solidFill>
                <a:effectLst/>
                <a:latin typeface="Calibri" panose="020F0502020204030204" pitchFamily="34" charset="0"/>
                <a:cs typeface="Calibri" panose="020F0502020204030204" pitchFamily="34" charset="0"/>
              </a:rPr>
              <a:t> </a:t>
            </a:r>
            <a:r>
              <a:rPr lang="sv-SE" sz="1800" i="0" dirty="0" err="1">
                <a:solidFill>
                  <a:srgbClr val="000000"/>
                </a:solidFill>
                <a:effectLst/>
                <a:latin typeface="Calibri" panose="020F0502020204030204" pitchFamily="34" charset="0"/>
                <a:cs typeface="Calibri" panose="020F0502020204030204" pitchFamily="34" charset="0"/>
              </a:rPr>
              <a:t>should</a:t>
            </a:r>
            <a:r>
              <a:rPr lang="sv-SE" sz="1800" i="0" dirty="0">
                <a:solidFill>
                  <a:srgbClr val="000000"/>
                </a:solidFill>
                <a:effectLst/>
                <a:latin typeface="Calibri" panose="020F0502020204030204" pitchFamily="34" charset="0"/>
                <a:cs typeface="Calibri" panose="020F0502020204030204" pitchFamily="34" charset="0"/>
              </a:rPr>
              <a:t> </a:t>
            </a:r>
            <a:r>
              <a:rPr lang="sv-SE" sz="1800" i="0" dirty="0" err="1">
                <a:solidFill>
                  <a:srgbClr val="000000"/>
                </a:solidFill>
                <a:effectLst/>
                <a:latin typeface="Calibri" panose="020F0502020204030204" pitchFamily="34" charset="0"/>
                <a:cs typeface="Calibri" panose="020F0502020204030204" pitchFamily="34" charset="0"/>
              </a:rPr>
              <a:t>raise</a:t>
            </a:r>
            <a:r>
              <a:rPr lang="sv-SE" sz="1800" i="0" dirty="0">
                <a:solidFill>
                  <a:srgbClr val="000000"/>
                </a:solidFill>
                <a:effectLst/>
                <a:latin typeface="Calibri" panose="020F0502020204030204" pitchFamily="34" charset="0"/>
                <a:cs typeface="Calibri" panose="020F0502020204030204" pitchFamily="34" charset="0"/>
              </a:rPr>
              <a:t> the </a:t>
            </a:r>
            <a:r>
              <a:rPr lang="sv-SE" sz="1800" i="0" dirty="0" err="1">
                <a:solidFill>
                  <a:srgbClr val="000000"/>
                </a:solidFill>
                <a:effectLst/>
                <a:latin typeface="Calibri" panose="020F0502020204030204" pitchFamily="34" charset="0"/>
                <a:cs typeface="Calibri" panose="020F0502020204030204" pitchFamily="34" charset="0"/>
              </a:rPr>
              <a:t>issue</a:t>
            </a:r>
            <a:r>
              <a:rPr lang="sv-SE" sz="1800" i="0" dirty="0">
                <a:solidFill>
                  <a:srgbClr val="000000"/>
                </a:solidFill>
                <a:effectLst/>
                <a:latin typeface="Calibri" panose="020F0502020204030204" pitchFamily="34" charset="0"/>
                <a:cs typeface="Calibri" panose="020F0502020204030204" pitchFamily="34" charset="0"/>
              </a:rPr>
              <a:t> </a:t>
            </a:r>
            <a:r>
              <a:rPr lang="sv-SE" sz="1800" i="0" dirty="0" err="1">
                <a:solidFill>
                  <a:srgbClr val="000000"/>
                </a:solidFill>
                <a:effectLst/>
                <a:latin typeface="Calibri" panose="020F0502020204030204" pitchFamily="34" charset="0"/>
                <a:cs typeface="Calibri" panose="020F0502020204030204" pitchFamily="34" charset="0"/>
              </a:rPr>
              <a:t>of</a:t>
            </a:r>
            <a:r>
              <a:rPr lang="sv-SE" sz="1800" i="0" dirty="0">
                <a:solidFill>
                  <a:srgbClr val="000000"/>
                </a:solidFill>
                <a:effectLst/>
                <a:latin typeface="Calibri" panose="020F0502020204030204" pitchFamily="34" charset="0"/>
                <a:cs typeface="Calibri" panose="020F0502020204030204" pitchFamily="34" charset="0"/>
              </a:rPr>
              <a:t> </a:t>
            </a:r>
            <a:r>
              <a:rPr lang="sv-SE" sz="1800" i="0" dirty="0" err="1">
                <a:solidFill>
                  <a:srgbClr val="000000"/>
                </a:solidFill>
                <a:effectLst/>
                <a:latin typeface="Calibri" panose="020F0502020204030204" pitchFamily="34" charset="0"/>
                <a:cs typeface="Calibri" panose="020F0502020204030204" pitchFamily="34" charset="0"/>
              </a:rPr>
              <a:t>staffing</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Any</a:t>
            </a:r>
            <a:r>
              <a:rPr lang="sv-SE" sz="1800" b="0" i="0" dirty="0">
                <a:solidFill>
                  <a:srgbClr val="000000"/>
                </a:solidFill>
                <a:effectLst/>
                <a:latin typeface="Calibri" panose="020F0502020204030204" pitchFamily="34" charset="0"/>
                <a:cs typeface="Calibri" panose="020F0502020204030204" pitchFamily="34" charset="0"/>
              </a:rPr>
              <a:t> ideas </a:t>
            </a:r>
            <a:r>
              <a:rPr lang="sv-SE" sz="1800" b="0" i="0" dirty="0" err="1">
                <a:solidFill>
                  <a:srgbClr val="000000"/>
                </a:solidFill>
                <a:effectLst/>
                <a:latin typeface="Calibri" panose="020F0502020204030204" pitchFamily="34" charset="0"/>
                <a:cs typeface="Calibri" panose="020F0502020204030204" pitchFamily="34" charset="0"/>
              </a:rPr>
              <a:t>of</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how</a:t>
            </a:r>
            <a:r>
              <a:rPr lang="sv-SE" sz="1800" b="0" i="0" dirty="0">
                <a:solidFill>
                  <a:srgbClr val="000000"/>
                </a:solidFill>
                <a:effectLst/>
                <a:latin typeface="Calibri" panose="020F0502020204030204" pitchFamily="34" charset="0"/>
                <a:cs typeface="Calibri" panose="020F0502020204030204" pitchFamily="34" charset="0"/>
              </a:rPr>
              <a:t> to </a:t>
            </a:r>
            <a:r>
              <a:rPr lang="sv-SE" sz="1800" b="0" i="0" dirty="0" err="1">
                <a:solidFill>
                  <a:srgbClr val="000000"/>
                </a:solidFill>
                <a:effectLst/>
                <a:latin typeface="Calibri" panose="020F0502020204030204" pitchFamily="34" charset="0"/>
                <a:cs typeface="Calibri" panose="020F0502020204030204" pitchFamily="34" charset="0"/>
              </a:rPr>
              <a:t>schedule</a:t>
            </a:r>
            <a:r>
              <a:rPr lang="sv-SE" sz="1800" b="0" i="0" dirty="0">
                <a:solidFill>
                  <a:srgbClr val="000000"/>
                </a:solidFill>
                <a:effectLst/>
                <a:latin typeface="Calibri" panose="020F0502020204030204" pitchFamily="34" charset="0"/>
                <a:cs typeface="Calibri" panose="020F0502020204030204" pitchFamily="34" charset="0"/>
              </a:rPr>
              <a:t> </a:t>
            </a:r>
            <a:r>
              <a:rPr lang="sv-SE" sz="1800" b="0" i="0" dirty="0" err="1">
                <a:solidFill>
                  <a:srgbClr val="000000"/>
                </a:solidFill>
                <a:effectLst/>
                <a:latin typeface="Calibri" panose="020F0502020204030204" pitchFamily="34" charset="0"/>
                <a:cs typeface="Calibri" panose="020F0502020204030204" pitchFamily="34" charset="0"/>
              </a:rPr>
              <a:t>this</a:t>
            </a:r>
            <a:r>
              <a:rPr lang="sv-SE" sz="1800" b="0" i="0" dirty="0">
                <a:solidFill>
                  <a:srgbClr val="000000"/>
                </a:solidFill>
                <a:effectLst/>
                <a:latin typeface="Calibri" panose="020F0502020204030204" pitchFamily="34" charset="0"/>
                <a:cs typeface="Calibri" panose="020F0502020204030204" pitchFamily="34" charset="0"/>
              </a:rPr>
              <a:t>? How long </a:t>
            </a:r>
            <a:r>
              <a:rPr lang="sv-SE" sz="1800" b="0" i="0" dirty="0" err="1">
                <a:solidFill>
                  <a:srgbClr val="000000"/>
                </a:solidFill>
                <a:effectLst/>
                <a:latin typeface="Calibri" panose="020F0502020204030204" pitchFamily="34" charset="0"/>
                <a:cs typeface="Calibri" panose="020F0502020204030204" pitchFamily="34" charset="0"/>
              </a:rPr>
              <a:t>shifts</a:t>
            </a:r>
            <a:r>
              <a:rPr lang="sv-SE" sz="1800" b="0" i="0" dirty="0">
                <a:solidFill>
                  <a:srgbClr val="000000"/>
                </a:solidFill>
                <a:effectLst/>
                <a:latin typeface="Calibri" panose="020F0502020204030204" pitchFamily="34" charset="0"/>
                <a:cs typeface="Calibri" panose="020F0502020204030204" pitchFamily="34" charset="0"/>
              </a:rPr>
              <a:t>? How </a:t>
            </a:r>
            <a:r>
              <a:rPr lang="sv-SE" sz="1800" b="0" i="0" dirty="0" err="1">
                <a:solidFill>
                  <a:srgbClr val="000000"/>
                </a:solidFill>
                <a:effectLst/>
                <a:latin typeface="Calibri" panose="020F0502020204030204" pitchFamily="34" charset="0"/>
                <a:cs typeface="Calibri" panose="020F0502020204030204" pitchFamily="34" charset="0"/>
              </a:rPr>
              <a:t>many</a:t>
            </a:r>
            <a:r>
              <a:rPr lang="sv-SE" sz="1800" b="0" i="0" dirty="0">
                <a:solidFill>
                  <a:srgbClr val="000000"/>
                </a:solidFill>
                <a:effectLst/>
                <a:latin typeface="Calibri" panose="020F0502020204030204" pitchFamily="34" charset="0"/>
                <a:cs typeface="Calibri" panose="020F0502020204030204" pitchFamily="34" charset="0"/>
              </a:rPr>
              <a:t> persons per </a:t>
            </a:r>
            <a:r>
              <a:rPr lang="sv-SE" sz="1800" b="0" i="0" dirty="0" err="1">
                <a:solidFill>
                  <a:srgbClr val="000000"/>
                </a:solidFill>
                <a:effectLst/>
                <a:latin typeface="Calibri" panose="020F0502020204030204" pitchFamily="34" charset="0"/>
                <a:cs typeface="Calibri" panose="020F0502020204030204" pitchFamily="34" charset="0"/>
              </a:rPr>
              <a:t>shifts</a:t>
            </a:r>
            <a:r>
              <a:rPr lang="sv-SE" sz="1800" b="0" i="0" dirty="0">
                <a:solidFill>
                  <a:srgbClr val="000000"/>
                </a:solidFill>
                <a:effectLst/>
                <a:latin typeface="Calibri" panose="020F0502020204030204" pitchFamily="34" charset="0"/>
                <a:cs typeface="Calibri" panose="020F0502020204030204" pitchFamily="34" charset="0"/>
              </a:rPr>
              <a:t>? Backup </a:t>
            </a:r>
            <a:r>
              <a:rPr lang="sv-SE" sz="1800" b="0" i="0" dirty="0" err="1">
                <a:solidFill>
                  <a:srgbClr val="000000"/>
                </a:solidFill>
                <a:effectLst/>
                <a:latin typeface="Calibri" panose="020F0502020204030204" pitchFamily="34" charset="0"/>
                <a:cs typeface="Calibri" panose="020F0502020204030204" pitchFamily="34" charset="0"/>
              </a:rPr>
              <a:t>staff</a:t>
            </a:r>
            <a:r>
              <a:rPr lang="sv-SE" sz="1800" b="0" i="0" dirty="0">
                <a:solidFill>
                  <a:srgbClr val="000000"/>
                </a:solidFill>
                <a:effectLst/>
                <a:latin typeface="Calibri" panose="020F0502020204030204" pitchFamily="34" charset="0"/>
                <a:cs typeface="Calibri" panose="020F0502020204030204" pitchFamily="34" charset="0"/>
              </a:rPr>
              <a:t> available on the </a:t>
            </a:r>
            <a:r>
              <a:rPr lang="sv-SE" sz="1800" b="0" i="0" dirty="0" err="1">
                <a:solidFill>
                  <a:srgbClr val="000000"/>
                </a:solidFill>
                <a:effectLst/>
                <a:latin typeface="Calibri" panose="020F0502020204030204" pitchFamily="34" charset="0"/>
                <a:cs typeface="Calibri" panose="020F0502020204030204" pitchFamily="34" charset="0"/>
              </a:rPr>
              <a:t>phone</a:t>
            </a:r>
            <a:r>
              <a:rPr lang="sv-SE" sz="1800" b="0" i="0" dirty="0">
                <a:solidFill>
                  <a:srgbClr val="000000"/>
                </a:solidFill>
                <a:effectLst/>
                <a:latin typeface="Calibri" panose="020F0502020204030204" pitchFamily="34" charset="0"/>
                <a:cs typeface="Calibri" panose="020F0502020204030204" pitchFamily="34" charset="0"/>
              </a:rPr>
              <a:t>?</a:t>
            </a:r>
            <a:endParaRPr lang="sv-SE" sz="3200" dirty="0"/>
          </a:p>
        </p:txBody>
      </p:sp>
    </p:spTree>
    <p:extLst>
      <p:ext uri="{BB962C8B-B14F-4D97-AF65-F5344CB8AC3E}">
        <p14:creationId xmlns:p14="http://schemas.microsoft.com/office/powerpoint/2010/main" val="3516670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E1568CF-0F83-4987-95FE-F81D636B3807}"/>
              </a:ext>
            </a:extLst>
          </p:cNvPr>
          <p:cNvSpPr>
            <a:spLocks noGrp="1"/>
          </p:cNvSpPr>
          <p:nvPr>
            <p:ph type="title"/>
          </p:nvPr>
        </p:nvSpPr>
        <p:spPr/>
        <p:txBody>
          <a:bodyPr/>
          <a:lstStyle/>
          <a:p>
            <a:r>
              <a:rPr lang="sv-SE" dirty="0" err="1"/>
              <a:t>Laura’s</a:t>
            </a:r>
            <a:r>
              <a:rPr lang="sv-SE" dirty="0"/>
              <a:t> </a:t>
            </a:r>
            <a:r>
              <a:rPr lang="sv-SE" dirty="0" err="1"/>
              <a:t>notes</a:t>
            </a:r>
            <a:r>
              <a:rPr lang="sv-SE" dirty="0"/>
              <a:t> from the workshop</a:t>
            </a:r>
          </a:p>
        </p:txBody>
      </p:sp>
      <p:sp>
        <p:nvSpPr>
          <p:cNvPr id="3" name="Platshållare för innehåll 2">
            <a:extLst>
              <a:ext uri="{FF2B5EF4-FFF2-40B4-BE49-F238E27FC236}">
                <a16:creationId xmlns:a16="http://schemas.microsoft.com/office/drawing/2014/main" id="{130BAED8-11B7-4335-9C19-52B9689E7083}"/>
              </a:ext>
            </a:extLst>
          </p:cNvPr>
          <p:cNvSpPr>
            <a:spLocks noGrp="1"/>
          </p:cNvSpPr>
          <p:nvPr>
            <p:ph idx="1"/>
          </p:nvPr>
        </p:nvSpPr>
        <p:spPr/>
        <p:txBody>
          <a:bodyPr>
            <a:normAutofit fontScale="92500" lnSpcReduction="10000"/>
          </a:bodyPr>
          <a:lstStyle/>
          <a:p>
            <a:pPr marL="342900" lvl="0" indent="-342900" algn="just">
              <a:buFont typeface="Calibri" panose="020F0502020204030204" pitchFamily="34" charset="0"/>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Suspension device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Think carefully on assembly sequence for the suspension device with the hinges and a solution may be to have a hook at the end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will help inserting the suspension device first into the TVAC and then attach the satellite after.</a:t>
            </a:r>
            <a:endParaRPr lang="sv-S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Calibri" panose="020F0502020204030204" pitchFamily="34" charset="0"/>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Thermocouples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check if they need more disassembly other than the mock-up solar panels, probably not. So probably just one panel needs to be disassembled. If it’s not easy to remove them the wires can be cut to leave the thermocouples inside and then removed when the satellite is further disassembled.</a:t>
            </a:r>
            <a:endParaRPr lang="sv-SE"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lvl="1" algn="just"/>
            <a:r>
              <a:rPr lang="en-US" sz="1500" dirty="0">
                <a:effectLst/>
                <a:latin typeface="Calibri" panose="020F0502020204030204" pitchFamily="34" charset="0"/>
                <a:ea typeface="Calibri" panose="020F0502020204030204" pitchFamily="34" charset="0"/>
                <a:cs typeface="Times New Roman" panose="02020603050405020304" pitchFamily="18" charset="0"/>
              </a:rPr>
              <a:t>For placement could be useful to have a relative position.</a:t>
            </a:r>
            <a:endParaRPr lang="sv-SE" sz="1500" dirty="0">
              <a:effectLst/>
              <a:latin typeface="Calibri" panose="020F0502020204030204" pitchFamily="34" charset="0"/>
              <a:ea typeface="Calibri" panose="020F0502020204030204" pitchFamily="34" charset="0"/>
              <a:cs typeface="Times New Roman" panose="02020603050405020304" pitchFamily="18" charset="0"/>
            </a:endParaRPr>
          </a:p>
          <a:p>
            <a:pPr marL="914400" lvl="1" algn="just"/>
            <a:r>
              <a:rPr lang="en-US" sz="1500" dirty="0">
                <a:effectLst/>
                <a:latin typeface="Calibri" panose="020F0502020204030204" pitchFamily="34" charset="0"/>
                <a:ea typeface="Calibri" panose="020F0502020204030204" pitchFamily="34" charset="0"/>
                <a:cs typeface="Times New Roman" panose="02020603050405020304" pitchFamily="18" charset="0"/>
              </a:rPr>
              <a:t>Think if some holes in the mock-up solar panels or cover plates need to be made.</a:t>
            </a:r>
            <a:endParaRPr lang="sv-SE" sz="1500" dirty="0">
              <a:effectLst/>
              <a:latin typeface="Calibri" panose="020F0502020204030204" pitchFamily="34" charset="0"/>
              <a:ea typeface="Calibri" panose="020F0502020204030204" pitchFamily="34" charset="0"/>
              <a:cs typeface="Times New Roman" panose="02020603050405020304" pitchFamily="18" charset="0"/>
            </a:endParaRPr>
          </a:p>
          <a:p>
            <a:pPr marL="914400" lvl="1" algn="just"/>
            <a:r>
              <a:rPr lang="en-US" sz="1500" dirty="0">
                <a:effectLst/>
                <a:latin typeface="Calibri" panose="020F0502020204030204" pitchFamily="34" charset="0"/>
                <a:ea typeface="Calibri" panose="020F0502020204030204" pitchFamily="34" charset="0"/>
                <a:cs typeface="Times New Roman" panose="02020603050405020304" pitchFamily="18" charset="0"/>
              </a:rPr>
              <a:t>Should Kapton tape be added below every thermocouple (even anodized ones)? Not having it everywhere could add an extra gradient making the results less comparable </a:t>
            </a:r>
            <a:r>
              <a:rPr lang="en-US" sz="15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500" dirty="0">
                <a:effectLst/>
                <a:latin typeface="Calibri" panose="020F0502020204030204" pitchFamily="34" charset="0"/>
                <a:ea typeface="Calibri" panose="020F0502020204030204" pitchFamily="34" charset="0"/>
                <a:cs typeface="Times New Roman" panose="02020603050405020304" pitchFamily="18" charset="0"/>
              </a:rPr>
              <a:t> if Kapton doesn’t interfere with anodized part, all can have it.</a:t>
            </a:r>
            <a:endParaRPr lang="sv-SE" sz="15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Calibri" panose="020F0502020204030204" pitchFamily="34" charset="0"/>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Heaters</a:t>
            </a:r>
            <a:r>
              <a:rPr lang="en-US" sz="1800" dirty="0">
                <a:effectLst/>
                <a:latin typeface="Calibri" panose="020F0502020204030204" pitchFamily="34" charset="0"/>
                <a:ea typeface="Calibri" panose="020F0502020204030204" pitchFamily="34" charset="0"/>
                <a:cs typeface="Times New Roman" panose="02020603050405020304" pitchFamily="18" charset="0"/>
              </a:rPr>
              <a:t>: Decide when to apply heaters and the corresponding thermocouples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see if it is feasible to do it at the TVAC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think of the work-zone</a:t>
            </a:r>
            <a:endParaRPr lang="sv-SE"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Safety thermocouples should not be on the heater </a:t>
            </a:r>
            <a:r>
              <a:rPr lang="en-US" sz="18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decide how close do they need to be to the heater and their placement. </a:t>
            </a:r>
            <a:endParaRPr lang="sv-S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Calibri" panose="020F0502020204030204" pitchFamily="34" charset="0"/>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Transportation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Maybe we can borrow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Nickolay’s</a:t>
            </a:r>
            <a:r>
              <a:rPr lang="en-US" sz="1800" dirty="0">
                <a:effectLst/>
                <a:latin typeface="Calibri" panose="020F0502020204030204" pitchFamily="34" charset="0"/>
                <a:ea typeface="Calibri" panose="020F0502020204030204" pitchFamily="34" charset="0"/>
                <a:cs typeface="Times New Roman" panose="02020603050405020304" pitchFamily="18" charset="0"/>
              </a:rPr>
              <a:t> plexiglass boxes. </a:t>
            </a:r>
            <a:endParaRPr lang="sv-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sv-SE" dirty="0"/>
          </a:p>
        </p:txBody>
      </p:sp>
    </p:spTree>
    <p:extLst>
      <p:ext uri="{BB962C8B-B14F-4D97-AF65-F5344CB8AC3E}">
        <p14:creationId xmlns:p14="http://schemas.microsoft.com/office/powerpoint/2010/main" val="3106333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tshållare för innehåll 5" descr="En bild som visar bord&#10;&#10;Automatiskt genererad beskrivning">
            <a:extLst>
              <a:ext uri="{FF2B5EF4-FFF2-40B4-BE49-F238E27FC236}">
                <a16:creationId xmlns:a16="http://schemas.microsoft.com/office/drawing/2014/main" id="{5420AA5E-7D74-45B6-8AE8-93C019A0E8B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9014" y="283914"/>
            <a:ext cx="5518327" cy="3304112"/>
          </a:xfrm>
        </p:spPr>
      </p:pic>
      <p:pic>
        <p:nvPicPr>
          <p:cNvPr id="8" name="Platshållare för innehåll 7">
            <a:extLst>
              <a:ext uri="{FF2B5EF4-FFF2-40B4-BE49-F238E27FC236}">
                <a16:creationId xmlns:a16="http://schemas.microsoft.com/office/drawing/2014/main" id="{D2BB46EB-230A-4322-9D37-0052A549CD0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9013" y="3791387"/>
            <a:ext cx="5421419" cy="2852274"/>
          </a:xfrm>
        </p:spPr>
      </p:pic>
      <p:sp>
        <p:nvSpPr>
          <p:cNvPr id="9" name="textruta 8">
            <a:extLst>
              <a:ext uri="{FF2B5EF4-FFF2-40B4-BE49-F238E27FC236}">
                <a16:creationId xmlns:a16="http://schemas.microsoft.com/office/drawing/2014/main" id="{AB792174-6CFE-49E4-9B56-9D4B41D9C92C}"/>
              </a:ext>
            </a:extLst>
          </p:cNvPr>
          <p:cNvSpPr txBox="1"/>
          <p:nvPr/>
        </p:nvSpPr>
        <p:spPr>
          <a:xfrm>
            <a:off x="6351104" y="1560443"/>
            <a:ext cx="2223882" cy="369332"/>
          </a:xfrm>
          <a:prstGeom prst="rect">
            <a:avLst/>
          </a:prstGeom>
          <a:noFill/>
        </p:spPr>
        <p:txBody>
          <a:bodyPr wrap="square" rtlCol="0">
            <a:spAutoFit/>
          </a:bodyPr>
          <a:lstStyle/>
          <a:p>
            <a:r>
              <a:rPr lang="sv-SE" b="1" dirty="0" err="1"/>
              <a:t>Thermal</a:t>
            </a:r>
            <a:r>
              <a:rPr lang="sv-SE" b="1" dirty="0"/>
              <a:t> </a:t>
            </a:r>
            <a:r>
              <a:rPr lang="sv-SE" b="1" dirty="0" err="1"/>
              <a:t>Balance</a:t>
            </a:r>
            <a:r>
              <a:rPr lang="sv-SE" b="1" dirty="0"/>
              <a:t> Test</a:t>
            </a:r>
          </a:p>
        </p:txBody>
      </p:sp>
      <p:sp>
        <p:nvSpPr>
          <p:cNvPr id="10" name="textruta 9">
            <a:extLst>
              <a:ext uri="{FF2B5EF4-FFF2-40B4-BE49-F238E27FC236}">
                <a16:creationId xmlns:a16="http://schemas.microsoft.com/office/drawing/2014/main" id="{D453DBC4-632C-4056-AB6D-73D4B23F6BFB}"/>
              </a:ext>
            </a:extLst>
          </p:cNvPr>
          <p:cNvSpPr txBox="1"/>
          <p:nvPr/>
        </p:nvSpPr>
        <p:spPr>
          <a:xfrm>
            <a:off x="6351104" y="4848192"/>
            <a:ext cx="2223882" cy="646331"/>
          </a:xfrm>
          <a:prstGeom prst="rect">
            <a:avLst/>
          </a:prstGeom>
          <a:noFill/>
        </p:spPr>
        <p:txBody>
          <a:bodyPr wrap="square" rtlCol="0">
            <a:spAutoFit/>
          </a:bodyPr>
          <a:lstStyle/>
          <a:p>
            <a:r>
              <a:rPr lang="sv-SE" b="1" dirty="0" err="1"/>
              <a:t>Thermal</a:t>
            </a:r>
            <a:r>
              <a:rPr lang="sv-SE" b="1" dirty="0"/>
              <a:t> Vacuum </a:t>
            </a:r>
            <a:r>
              <a:rPr lang="sv-SE" b="1" dirty="0" err="1"/>
              <a:t>Cycling</a:t>
            </a:r>
            <a:r>
              <a:rPr lang="sv-SE" b="1" dirty="0"/>
              <a:t> Test</a:t>
            </a:r>
          </a:p>
        </p:txBody>
      </p:sp>
    </p:spTree>
    <p:extLst>
      <p:ext uri="{BB962C8B-B14F-4D97-AF65-F5344CB8AC3E}">
        <p14:creationId xmlns:p14="http://schemas.microsoft.com/office/powerpoint/2010/main" val="403609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6BA3AE7-E82A-45BB-8BAF-925B44632F24}"/>
              </a:ext>
            </a:extLst>
          </p:cNvPr>
          <p:cNvSpPr>
            <a:spLocks noGrp="1"/>
          </p:cNvSpPr>
          <p:nvPr>
            <p:ph type="title"/>
          </p:nvPr>
        </p:nvSpPr>
        <p:spPr/>
        <p:txBody>
          <a:bodyPr/>
          <a:lstStyle/>
          <a:p>
            <a:pPr algn="ctr"/>
            <a:r>
              <a:rPr lang="sv-SE" dirty="0"/>
              <a:t>1 – </a:t>
            </a:r>
            <a:r>
              <a:rPr lang="sv-SE" dirty="0" err="1"/>
              <a:t>Background</a:t>
            </a:r>
            <a:endParaRPr lang="sv-SE" dirty="0"/>
          </a:p>
        </p:txBody>
      </p:sp>
      <p:sp>
        <p:nvSpPr>
          <p:cNvPr id="3" name="Platshållare för innehåll 2">
            <a:extLst>
              <a:ext uri="{FF2B5EF4-FFF2-40B4-BE49-F238E27FC236}">
                <a16:creationId xmlns:a16="http://schemas.microsoft.com/office/drawing/2014/main" id="{A145218C-5872-49B4-8B9E-2667581C5028}"/>
              </a:ext>
            </a:extLst>
          </p:cNvPr>
          <p:cNvSpPr>
            <a:spLocks noGrp="1"/>
          </p:cNvSpPr>
          <p:nvPr>
            <p:ph idx="1"/>
          </p:nvPr>
        </p:nvSpPr>
        <p:spPr/>
        <p:txBody>
          <a:bodyPr/>
          <a:lstStyle/>
          <a:p>
            <a:r>
              <a:rPr lang="sv-SE" dirty="0" err="1"/>
              <a:t>Thermal</a:t>
            </a:r>
            <a:r>
              <a:rPr lang="sv-SE" dirty="0"/>
              <a:t> Vacuum </a:t>
            </a:r>
            <a:r>
              <a:rPr lang="sv-SE" dirty="0" err="1"/>
              <a:t>Cycling</a:t>
            </a:r>
            <a:r>
              <a:rPr lang="sv-SE" dirty="0"/>
              <a:t> (TVCT) test is ”</a:t>
            </a:r>
            <a:r>
              <a:rPr lang="sv-SE" dirty="0" err="1"/>
              <a:t>mandatory</a:t>
            </a:r>
            <a:r>
              <a:rPr lang="sv-SE" dirty="0"/>
              <a:t>” – it </a:t>
            </a:r>
            <a:r>
              <a:rPr lang="sv-SE" b="1" dirty="0"/>
              <a:t>shows </a:t>
            </a:r>
            <a:r>
              <a:rPr lang="sv-SE" b="1" dirty="0" err="1"/>
              <a:t>that</a:t>
            </a:r>
            <a:r>
              <a:rPr lang="sv-SE" b="1" dirty="0"/>
              <a:t> the </a:t>
            </a:r>
            <a:r>
              <a:rPr lang="sv-SE" b="1" dirty="0" err="1"/>
              <a:t>satellite</a:t>
            </a:r>
            <a:r>
              <a:rPr lang="sv-SE" b="1" dirty="0"/>
              <a:t> </a:t>
            </a:r>
            <a:r>
              <a:rPr lang="sv-SE" b="1" dirty="0" err="1"/>
              <a:t>can</a:t>
            </a:r>
            <a:r>
              <a:rPr lang="sv-SE" b="1" dirty="0"/>
              <a:t> ”</a:t>
            </a:r>
            <a:r>
              <a:rPr lang="sv-SE" b="1" dirty="0" err="1"/>
              <a:t>survive</a:t>
            </a:r>
            <a:r>
              <a:rPr lang="sv-SE" b="1" dirty="0"/>
              <a:t>” the space </a:t>
            </a:r>
            <a:r>
              <a:rPr lang="sv-SE" b="1" dirty="0" err="1"/>
              <a:t>environment</a:t>
            </a:r>
            <a:r>
              <a:rPr lang="sv-SE" b="1" dirty="0"/>
              <a:t>.</a:t>
            </a:r>
          </a:p>
          <a:p>
            <a:r>
              <a:rPr lang="sv-SE" dirty="0"/>
              <a:t>The </a:t>
            </a:r>
            <a:r>
              <a:rPr lang="sv-SE" dirty="0" err="1"/>
              <a:t>Thermal</a:t>
            </a:r>
            <a:r>
              <a:rPr lang="sv-SE" dirty="0"/>
              <a:t> </a:t>
            </a:r>
            <a:r>
              <a:rPr lang="sv-SE" dirty="0" err="1"/>
              <a:t>Balance</a:t>
            </a:r>
            <a:r>
              <a:rPr lang="sv-SE" dirty="0"/>
              <a:t> Test (TBT) is a ”bonus” since </a:t>
            </a:r>
            <a:r>
              <a:rPr lang="sv-SE" dirty="0" err="1"/>
              <a:t>we</a:t>
            </a:r>
            <a:r>
              <a:rPr lang="sv-SE" dirty="0"/>
              <a:t> </a:t>
            </a:r>
            <a:r>
              <a:rPr lang="sv-SE" dirty="0" err="1"/>
              <a:t>are</a:t>
            </a:r>
            <a:r>
              <a:rPr lang="sv-SE" dirty="0"/>
              <a:t> </a:t>
            </a:r>
            <a:r>
              <a:rPr lang="sv-SE" dirty="0" err="1"/>
              <a:t>running</a:t>
            </a:r>
            <a:r>
              <a:rPr lang="sv-SE" dirty="0"/>
              <a:t> the TVCT, </a:t>
            </a:r>
            <a:r>
              <a:rPr lang="sv-SE" dirty="0" err="1"/>
              <a:t>but</a:t>
            </a:r>
            <a:r>
              <a:rPr lang="sv-SE" dirty="0"/>
              <a:t> puts </a:t>
            </a:r>
            <a:r>
              <a:rPr lang="sv-SE" dirty="0" err="1"/>
              <a:t>higher</a:t>
            </a:r>
            <a:r>
              <a:rPr lang="sv-SE" dirty="0"/>
              <a:t> </a:t>
            </a:r>
            <a:r>
              <a:rPr lang="sv-SE" dirty="0" err="1"/>
              <a:t>requirements</a:t>
            </a:r>
            <a:r>
              <a:rPr lang="sv-SE" dirty="0"/>
              <a:t> on support than the TBT. </a:t>
            </a:r>
            <a:r>
              <a:rPr lang="sv-SE" dirty="0" err="1"/>
              <a:t>Its</a:t>
            </a:r>
            <a:r>
              <a:rPr lang="sv-SE" dirty="0"/>
              <a:t> </a:t>
            </a:r>
            <a:r>
              <a:rPr lang="sv-SE" dirty="0" err="1"/>
              <a:t>purpose</a:t>
            </a:r>
            <a:r>
              <a:rPr lang="sv-SE" dirty="0"/>
              <a:t> is </a:t>
            </a:r>
            <a:r>
              <a:rPr lang="sv-SE" b="1" dirty="0"/>
              <a:t>to check the </a:t>
            </a:r>
            <a:r>
              <a:rPr lang="sv-SE" b="1" dirty="0" err="1"/>
              <a:t>accuracy</a:t>
            </a:r>
            <a:r>
              <a:rPr lang="sv-SE" b="1" dirty="0"/>
              <a:t> </a:t>
            </a:r>
            <a:r>
              <a:rPr lang="sv-SE" b="1" dirty="0" err="1"/>
              <a:t>of</a:t>
            </a:r>
            <a:r>
              <a:rPr lang="sv-SE" b="1" dirty="0"/>
              <a:t> the </a:t>
            </a:r>
            <a:r>
              <a:rPr lang="sv-SE" b="1" dirty="0" err="1"/>
              <a:t>mathematical</a:t>
            </a:r>
            <a:r>
              <a:rPr lang="sv-SE" b="1" dirty="0"/>
              <a:t> </a:t>
            </a:r>
            <a:r>
              <a:rPr lang="sv-SE" b="1" dirty="0" err="1"/>
              <a:t>model</a:t>
            </a:r>
            <a:r>
              <a:rPr lang="sv-SE" b="1" dirty="0"/>
              <a:t>.</a:t>
            </a:r>
          </a:p>
        </p:txBody>
      </p:sp>
    </p:spTree>
    <p:extLst>
      <p:ext uri="{BB962C8B-B14F-4D97-AF65-F5344CB8AC3E}">
        <p14:creationId xmlns:p14="http://schemas.microsoft.com/office/powerpoint/2010/main" val="207747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6BA3AE7-E82A-45BB-8BAF-925B44632F24}"/>
              </a:ext>
            </a:extLst>
          </p:cNvPr>
          <p:cNvSpPr>
            <a:spLocks noGrp="1"/>
          </p:cNvSpPr>
          <p:nvPr>
            <p:ph type="title"/>
          </p:nvPr>
        </p:nvSpPr>
        <p:spPr/>
        <p:txBody>
          <a:bodyPr/>
          <a:lstStyle/>
          <a:p>
            <a:pPr algn="ctr"/>
            <a:r>
              <a:rPr lang="sv-SE" dirty="0"/>
              <a:t>2 – Suspension system</a:t>
            </a:r>
          </a:p>
        </p:txBody>
      </p:sp>
      <p:sp>
        <p:nvSpPr>
          <p:cNvPr id="3" name="Platshållare för innehåll 2">
            <a:extLst>
              <a:ext uri="{FF2B5EF4-FFF2-40B4-BE49-F238E27FC236}">
                <a16:creationId xmlns:a16="http://schemas.microsoft.com/office/drawing/2014/main" id="{A145218C-5872-49B4-8B9E-2667581C5028}"/>
              </a:ext>
            </a:extLst>
          </p:cNvPr>
          <p:cNvSpPr>
            <a:spLocks noGrp="1"/>
          </p:cNvSpPr>
          <p:nvPr>
            <p:ph idx="1"/>
          </p:nvPr>
        </p:nvSpPr>
        <p:spPr>
          <a:xfrm>
            <a:off x="628650" y="1547329"/>
            <a:ext cx="7886700" cy="4526900"/>
          </a:xfrm>
        </p:spPr>
        <p:txBody>
          <a:bodyPr>
            <a:normAutofit fontScale="92500" lnSpcReduction="10000"/>
          </a:bodyPr>
          <a:lstStyle/>
          <a:p>
            <a:pPr marL="0" indent="0">
              <a:buNone/>
            </a:pPr>
            <a:r>
              <a:rPr lang="sv-SE" dirty="0"/>
              <a:t>Parts:</a:t>
            </a:r>
          </a:p>
          <a:p>
            <a:pPr lvl="1"/>
            <a:r>
              <a:rPr lang="sv-SE" dirty="0"/>
              <a:t>All material parts available. </a:t>
            </a:r>
          </a:p>
          <a:p>
            <a:pPr lvl="1"/>
            <a:r>
              <a:rPr lang="sv-SE" dirty="0"/>
              <a:t>I </a:t>
            </a:r>
            <a:r>
              <a:rPr lang="sv-SE" dirty="0" err="1"/>
              <a:t>think</a:t>
            </a:r>
            <a:r>
              <a:rPr lang="sv-SE" dirty="0"/>
              <a:t> </a:t>
            </a:r>
            <a:r>
              <a:rPr lang="sv-SE" dirty="0" err="1"/>
              <a:t>we</a:t>
            </a:r>
            <a:r>
              <a:rPr lang="sv-SE" dirty="0"/>
              <a:t> </a:t>
            </a:r>
            <a:r>
              <a:rPr lang="sv-SE" dirty="0" err="1"/>
              <a:t>have</a:t>
            </a:r>
            <a:r>
              <a:rPr lang="sv-SE" dirty="0"/>
              <a:t> the </a:t>
            </a:r>
            <a:r>
              <a:rPr lang="sv-SE" dirty="0" err="1"/>
              <a:t>correct</a:t>
            </a:r>
            <a:r>
              <a:rPr lang="sv-SE" dirty="0"/>
              <a:t> </a:t>
            </a:r>
            <a:r>
              <a:rPr lang="sv-SE" dirty="0" err="1"/>
              <a:t>epoxy</a:t>
            </a:r>
            <a:r>
              <a:rPr lang="sv-SE" dirty="0"/>
              <a:t> and </a:t>
            </a:r>
            <a:r>
              <a:rPr lang="sv-SE" dirty="0" err="1"/>
              <a:t>tool</a:t>
            </a:r>
            <a:r>
              <a:rPr lang="sv-SE" dirty="0"/>
              <a:t>. I </a:t>
            </a:r>
            <a:r>
              <a:rPr lang="sv-SE" dirty="0" err="1"/>
              <a:t>will</a:t>
            </a:r>
            <a:r>
              <a:rPr lang="sv-SE" dirty="0"/>
              <a:t> check.</a:t>
            </a:r>
          </a:p>
          <a:p>
            <a:pPr lvl="1"/>
            <a:r>
              <a:rPr lang="sv-SE" dirty="0"/>
              <a:t>Jens </a:t>
            </a:r>
            <a:r>
              <a:rPr lang="sv-SE" dirty="0" err="1"/>
              <a:t>Freiberg</a:t>
            </a:r>
            <a:r>
              <a:rPr lang="sv-SE" dirty="0"/>
              <a:t>, </a:t>
            </a:r>
            <a:r>
              <a:rPr lang="sv-SE" dirty="0" err="1"/>
              <a:t>machinist</a:t>
            </a:r>
            <a:r>
              <a:rPr lang="sv-SE" dirty="0"/>
              <a:t> at TR 31, prepares the parts.</a:t>
            </a:r>
          </a:p>
          <a:p>
            <a:pPr lvl="1"/>
            <a:r>
              <a:rPr lang="sv-SE" dirty="0"/>
              <a:t>I </a:t>
            </a:r>
            <a:r>
              <a:rPr lang="sv-SE" dirty="0" err="1"/>
              <a:t>have</a:t>
            </a:r>
            <a:r>
              <a:rPr lang="sv-SE" dirty="0"/>
              <a:t> given </a:t>
            </a:r>
            <a:r>
              <a:rPr lang="sv-SE" dirty="0" err="1"/>
              <a:t>him</a:t>
            </a:r>
            <a:r>
              <a:rPr lang="sv-SE" dirty="0"/>
              <a:t> the dummy </a:t>
            </a:r>
            <a:r>
              <a:rPr lang="sv-SE" dirty="0" err="1"/>
              <a:t>hinges</a:t>
            </a:r>
            <a:r>
              <a:rPr lang="sv-SE" dirty="0"/>
              <a:t>.</a:t>
            </a:r>
          </a:p>
          <a:p>
            <a:pPr lvl="1"/>
            <a:r>
              <a:rPr lang="sv-SE" dirty="0"/>
              <a:t>I </a:t>
            </a:r>
            <a:r>
              <a:rPr lang="sv-SE" dirty="0" err="1"/>
              <a:t>have</a:t>
            </a:r>
            <a:r>
              <a:rPr lang="sv-SE" dirty="0"/>
              <a:t> </a:t>
            </a:r>
            <a:r>
              <a:rPr lang="sv-SE" dirty="0" err="1"/>
              <a:t>bought</a:t>
            </a:r>
            <a:r>
              <a:rPr lang="sv-SE" dirty="0"/>
              <a:t> the M2.5 </a:t>
            </a:r>
            <a:r>
              <a:rPr lang="sv-SE" dirty="0" err="1"/>
              <a:t>screws</a:t>
            </a:r>
            <a:r>
              <a:rPr lang="sv-SE" dirty="0"/>
              <a:t> and </a:t>
            </a:r>
            <a:r>
              <a:rPr lang="sv-SE" dirty="0" err="1"/>
              <a:t>nuts</a:t>
            </a:r>
            <a:r>
              <a:rPr lang="sv-SE" dirty="0"/>
              <a:t> for the dummy </a:t>
            </a:r>
            <a:r>
              <a:rPr lang="sv-SE" dirty="0" err="1"/>
              <a:t>hinges</a:t>
            </a:r>
            <a:r>
              <a:rPr lang="sv-SE" dirty="0"/>
              <a:t>. Allen (</a:t>
            </a:r>
            <a:r>
              <a:rPr lang="sv-SE" dirty="0" err="1"/>
              <a:t>hex</a:t>
            </a:r>
            <a:r>
              <a:rPr lang="sv-SE" dirty="0"/>
              <a:t>) </a:t>
            </a:r>
            <a:r>
              <a:rPr lang="sv-SE" dirty="0" err="1"/>
              <a:t>head</a:t>
            </a:r>
            <a:r>
              <a:rPr lang="sv-SE" dirty="0"/>
              <a:t> (</a:t>
            </a:r>
            <a:r>
              <a:rPr lang="sv-SE" dirty="0" err="1"/>
              <a:t>insex</a:t>
            </a:r>
            <a:r>
              <a:rPr lang="sv-SE" dirty="0"/>
              <a:t>)!</a:t>
            </a:r>
          </a:p>
          <a:p>
            <a:pPr marL="0" indent="0">
              <a:buNone/>
            </a:pPr>
            <a:r>
              <a:rPr lang="sv-SE" dirty="0" err="1"/>
              <a:t>Assembly</a:t>
            </a:r>
            <a:r>
              <a:rPr lang="sv-SE" dirty="0"/>
              <a:t>/</a:t>
            </a:r>
            <a:r>
              <a:rPr lang="sv-SE" dirty="0" err="1"/>
              <a:t>Mounting</a:t>
            </a:r>
            <a:r>
              <a:rPr lang="sv-SE" dirty="0"/>
              <a:t>: </a:t>
            </a:r>
          </a:p>
          <a:p>
            <a:pPr lvl="1"/>
            <a:r>
              <a:rPr lang="sv-SE" dirty="0" err="1"/>
              <a:t>Mostly</a:t>
            </a:r>
            <a:r>
              <a:rPr lang="sv-SE" dirty="0"/>
              <a:t> trivial (?) </a:t>
            </a:r>
            <a:r>
              <a:rPr lang="sv-SE" dirty="0" err="1"/>
              <a:t>except</a:t>
            </a:r>
            <a:r>
              <a:rPr lang="sv-SE" dirty="0"/>
              <a:t> the wires (</a:t>
            </a:r>
            <a:r>
              <a:rPr lang="sv-SE" dirty="0" err="1"/>
              <a:t>how</a:t>
            </a:r>
            <a:r>
              <a:rPr lang="sv-SE" dirty="0"/>
              <a:t> to make </a:t>
            </a:r>
            <a:r>
              <a:rPr lang="sv-SE" dirty="0" err="1"/>
              <a:t>them</a:t>
            </a:r>
            <a:r>
              <a:rPr lang="sv-SE" dirty="0"/>
              <a:t> the same </a:t>
            </a:r>
            <a:r>
              <a:rPr lang="sv-SE" dirty="0" err="1"/>
              <a:t>length</a:t>
            </a:r>
            <a:r>
              <a:rPr lang="sv-SE" dirty="0"/>
              <a:t>?) and the PEEK </a:t>
            </a:r>
            <a:r>
              <a:rPr lang="sv-SE" dirty="0" err="1"/>
              <a:t>inserts</a:t>
            </a:r>
            <a:r>
              <a:rPr lang="sv-SE" dirty="0"/>
              <a:t> in the dummy </a:t>
            </a:r>
            <a:r>
              <a:rPr lang="sv-SE" dirty="0" err="1"/>
              <a:t>hinges</a:t>
            </a:r>
            <a:r>
              <a:rPr lang="sv-SE" dirty="0"/>
              <a:t>.</a:t>
            </a:r>
          </a:p>
          <a:p>
            <a:pPr lvl="1"/>
            <a:r>
              <a:rPr lang="sv-SE" dirty="0" err="1"/>
              <a:t>We</a:t>
            </a:r>
            <a:r>
              <a:rPr lang="sv-SE" dirty="0"/>
              <a:t> </a:t>
            </a:r>
            <a:r>
              <a:rPr lang="sv-SE" dirty="0" err="1"/>
              <a:t>have</a:t>
            </a:r>
            <a:r>
              <a:rPr lang="sv-SE" dirty="0"/>
              <a:t> the </a:t>
            </a:r>
            <a:r>
              <a:rPr lang="sv-SE" dirty="0" err="1"/>
              <a:t>correct</a:t>
            </a:r>
            <a:r>
              <a:rPr lang="sv-SE" dirty="0"/>
              <a:t> </a:t>
            </a:r>
            <a:r>
              <a:rPr lang="sv-SE" dirty="0" err="1"/>
              <a:t>epoxy</a:t>
            </a:r>
            <a:r>
              <a:rPr lang="sv-SE" dirty="0"/>
              <a:t>. </a:t>
            </a:r>
            <a:r>
              <a:rPr lang="sv-SE" dirty="0" err="1"/>
              <a:t>Help</a:t>
            </a:r>
            <a:r>
              <a:rPr lang="sv-SE" dirty="0"/>
              <a:t> from OHB to </a:t>
            </a:r>
            <a:r>
              <a:rPr lang="sv-SE" dirty="0" err="1"/>
              <a:t>apply</a:t>
            </a:r>
            <a:r>
              <a:rPr lang="sv-SE" dirty="0"/>
              <a:t>?</a:t>
            </a:r>
          </a:p>
          <a:p>
            <a:pPr lvl="1"/>
            <a:r>
              <a:rPr lang="sv-SE" dirty="0" err="1"/>
              <a:t>We</a:t>
            </a:r>
            <a:r>
              <a:rPr lang="sv-SE" dirty="0"/>
              <a:t> </a:t>
            </a:r>
            <a:r>
              <a:rPr lang="sv-SE" dirty="0" err="1"/>
              <a:t>should</a:t>
            </a:r>
            <a:r>
              <a:rPr lang="sv-SE" dirty="0"/>
              <a:t> </a:t>
            </a:r>
            <a:r>
              <a:rPr lang="sv-SE" dirty="0" err="1"/>
              <a:t>practice</a:t>
            </a:r>
            <a:r>
              <a:rPr lang="sv-SE" dirty="0"/>
              <a:t> </a:t>
            </a:r>
            <a:r>
              <a:rPr lang="sv-SE" dirty="0" err="1"/>
              <a:t>hanging</a:t>
            </a:r>
            <a:r>
              <a:rPr lang="sv-SE" dirty="0"/>
              <a:t> a 3 kg </a:t>
            </a:r>
            <a:r>
              <a:rPr lang="sv-SE" dirty="0" err="1"/>
              <a:t>mass</a:t>
            </a:r>
            <a:r>
              <a:rPr lang="sv-SE" dirty="0"/>
              <a:t> and hook it </a:t>
            </a:r>
            <a:r>
              <a:rPr lang="sv-SE" dirty="0" err="1"/>
              <a:t>up</a:t>
            </a:r>
            <a:r>
              <a:rPr lang="sv-SE" dirty="0"/>
              <a:t> to the TVAC. </a:t>
            </a:r>
            <a:r>
              <a:rPr lang="sv-SE" dirty="0" err="1"/>
              <a:t>Also</a:t>
            </a:r>
            <a:r>
              <a:rPr lang="sv-SE" dirty="0"/>
              <a:t> </a:t>
            </a:r>
            <a:r>
              <a:rPr lang="sv-SE" dirty="0" err="1"/>
              <a:t>see</a:t>
            </a:r>
            <a:r>
              <a:rPr lang="sv-SE" dirty="0"/>
              <a:t> </a:t>
            </a:r>
            <a:r>
              <a:rPr lang="sv-SE" dirty="0" err="1"/>
              <a:t>how</a:t>
            </a:r>
            <a:r>
              <a:rPr lang="sv-SE" dirty="0"/>
              <a:t> </a:t>
            </a:r>
            <a:r>
              <a:rPr lang="sv-SE" dirty="0" err="1"/>
              <a:t>umbilical</a:t>
            </a:r>
            <a:r>
              <a:rPr lang="sv-SE" dirty="0"/>
              <a:t> </a:t>
            </a:r>
            <a:r>
              <a:rPr lang="sv-SE" dirty="0" err="1"/>
              <a:t>runs</a:t>
            </a:r>
            <a:r>
              <a:rPr lang="sv-SE" dirty="0"/>
              <a:t>.</a:t>
            </a:r>
          </a:p>
          <a:p>
            <a:endParaRPr lang="sv-SE" dirty="0"/>
          </a:p>
        </p:txBody>
      </p:sp>
    </p:spTree>
    <p:extLst>
      <p:ext uri="{BB962C8B-B14F-4D97-AF65-F5344CB8AC3E}">
        <p14:creationId xmlns:p14="http://schemas.microsoft.com/office/powerpoint/2010/main" val="420096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 4">
            <a:extLst>
              <a:ext uri="{FF2B5EF4-FFF2-40B4-BE49-F238E27FC236}">
                <a16:creationId xmlns:a16="http://schemas.microsoft.com/office/drawing/2014/main" id="{2C02183B-08A6-4325-9B94-7DD8FD102A74}"/>
              </a:ext>
            </a:extLst>
          </p:cNvPr>
          <p:cNvGrpSpPr/>
          <p:nvPr/>
        </p:nvGrpSpPr>
        <p:grpSpPr>
          <a:xfrm>
            <a:off x="2315818" y="816045"/>
            <a:ext cx="5088833" cy="5515182"/>
            <a:chOff x="0" y="0"/>
            <a:chExt cx="3019425" cy="3315970"/>
          </a:xfrm>
        </p:grpSpPr>
        <p:pic>
          <p:nvPicPr>
            <p:cNvPr id="6" name="Immagine 9">
              <a:extLst>
                <a:ext uri="{FF2B5EF4-FFF2-40B4-BE49-F238E27FC236}">
                  <a16:creationId xmlns:a16="http://schemas.microsoft.com/office/drawing/2014/main" id="{1465D34F-9685-4AE5-B1A7-61CDEDF20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019425" cy="3001645"/>
            </a:xfrm>
            <a:prstGeom prst="rect">
              <a:avLst/>
            </a:prstGeom>
          </p:spPr>
        </p:pic>
        <p:sp>
          <p:nvSpPr>
            <p:cNvPr id="7" name="Textruta 4">
              <a:extLst>
                <a:ext uri="{FF2B5EF4-FFF2-40B4-BE49-F238E27FC236}">
                  <a16:creationId xmlns:a16="http://schemas.microsoft.com/office/drawing/2014/main" id="{A99CDBC1-415B-4633-8A19-5A67FF51AAB5}"/>
                </a:ext>
              </a:extLst>
            </p:cNvPr>
            <p:cNvSpPr txBox="1"/>
            <p:nvPr/>
          </p:nvSpPr>
          <p:spPr>
            <a:xfrm>
              <a:off x="0" y="3057525"/>
              <a:ext cx="3019425" cy="25844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1000"/>
                </a:spcAft>
              </a:pPr>
              <a:r>
                <a:rPr lang="en-GB" sz="900" i="1">
                  <a:solidFill>
                    <a:srgbClr val="44546A"/>
                  </a:solidFill>
                  <a:effectLst/>
                  <a:latin typeface="Times New Roman" panose="02020603050405020304" pitchFamily="18" charset="0"/>
                  <a:ea typeface="Times New Roman" panose="02020603050405020304" pitchFamily="18" charset="0"/>
                </a:rPr>
                <a:t>Figure 2 Location in TVAC of the satellite.</a:t>
              </a:r>
              <a:endParaRPr lang="sv-SE" sz="900" i="1">
                <a:solidFill>
                  <a:srgbClr val="44546A"/>
                </a:solidFill>
                <a:effectLst/>
                <a:latin typeface="Times New Roman" panose="02020603050405020304" pitchFamily="18" charset="0"/>
                <a:ea typeface="Times New Roman" panose="02020603050405020304" pitchFamily="18" charset="0"/>
              </a:endParaRPr>
            </a:p>
          </p:txBody>
        </p:sp>
      </p:grpSp>
      <p:cxnSp>
        <p:nvCxnSpPr>
          <p:cNvPr id="3" name="Straight Connector 2"/>
          <p:cNvCxnSpPr/>
          <p:nvPr/>
        </p:nvCxnSpPr>
        <p:spPr>
          <a:xfrm>
            <a:off x="4601817" y="2782957"/>
            <a:ext cx="298174"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702629" y="1084217"/>
            <a:ext cx="2442756" cy="1698740"/>
          </a:xfrm>
          <a:prstGeom prst="straightConnector1">
            <a:avLst/>
          </a:prstGeom>
          <a:ln w="3492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flipH="1" flipV="1">
            <a:off x="4899991" y="3030583"/>
            <a:ext cx="2504660" cy="281658"/>
          </a:xfrm>
          <a:prstGeom prst="straightConnector1">
            <a:avLst/>
          </a:prstGeom>
          <a:ln w="3492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45385" y="816044"/>
            <a:ext cx="1345472" cy="646331"/>
          </a:xfrm>
          <a:prstGeom prst="rect">
            <a:avLst/>
          </a:prstGeom>
          <a:noFill/>
          <a:ln w="44450">
            <a:solidFill>
              <a:srgbClr val="0000FF"/>
            </a:solidFill>
          </a:ln>
        </p:spPr>
        <p:txBody>
          <a:bodyPr wrap="square" rtlCol="0">
            <a:spAutoFit/>
          </a:bodyPr>
          <a:lstStyle/>
          <a:p>
            <a:pPr algn="ctr"/>
            <a:r>
              <a:rPr lang="sv-SE" dirty="0" err="1">
                <a:solidFill>
                  <a:srgbClr val="0000FF"/>
                </a:solidFill>
              </a:rPr>
              <a:t>Deployable</a:t>
            </a:r>
            <a:r>
              <a:rPr lang="sv-SE" dirty="0">
                <a:solidFill>
                  <a:srgbClr val="0000FF"/>
                </a:solidFill>
              </a:rPr>
              <a:t> solar panels</a:t>
            </a:r>
          </a:p>
        </p:txBody>
      </p:sp>
      <p:sp>
        <p:nvSpPr>
          <p:cNvPr id="18" name="TextBox 17"/>
          <p:cNvSpPr txBox="1"/>
          <p:nvPr/>
        </p:nvSpPr>
        <p:spPr>
          <a:xfrm>
            <a:off x="7404651" y="2966105"/>
            <a:ext cx="1216835" cy="646331"/>
          </a:xfrm>
          <a:prstGeom prst="rect">
            <a:avLst/>
          </a:prstGeom>
          <a:noFill/>
          <a:ln w="44450">
            <a:solidFill>
              <a:srgbClr val="0000FF"/>
            </a:solidFill>
          </a:ln>
        </p:spPr>
        <p:txBody>
          <a:bodyPr wrap="square" rtlCol="0">
            <a:spAutoFit/>
          </a:bodyPr>
          <a:lstStyle/>
          <a:p>
            <a:pPr algn="ctr"/>
            <a:r>
              <a:rPr lang="sv-SE" dirty="0" err="1">
                <a:solidFill>
                  <a:srgbClr val="0000FF"/>
                </a:solidFill>
              </a:rPr>
              <a:t>Umbilical</a:t>
            </a:r>
            <a:r>
              <a:rPr lang="sv-SE" dirty="0">
                <a:solidFill>
                  <a:srgbClr val="0000FF"/>
                </a:solidFill>
              </a:rPr>
              <a:t> </a:t>
            </a:r>
            <a:r>
              <a:rPr lang="sv-SE" dirty="0" err="1">
                <a:solidFill>
                  <a:srgbClr val="0000FF"/>
                </a:solidFill>
              </a:rPr>
              <a:t>connector</a:t>
            </a:r>
            <a:endParaRPr lang="sv-SE" dirty="0">
              <a:solidFill>
                <a:srgbClr val="0000FF"/>
              </a:solidFill>
            </a:endParaRPr>
          </a:p>
        </p:txBody>
      </p:sp>
      <p:sp>
        <p:nvSpPr>
          <p:cNvPr id="19" name="TextBox 18"/>
          <p:cNvSpPr txBox="1"/>
          <p:nvPr/>
        </p:nvSpPr>
        <p:spPr>
          <a:xfrm>
            <a:off x="287383" y="326571"/>
            <a:ext cx="3579223" cy="584775"/>
          </a:xfrm>
          <a:prstGeom prst="rect">
            <a:avLst/>
          </a:prstGeom>
          <a:noFill/>
        </p:spPr>
        <p:txBody>
          <a:bodyPr wrap="square" rtlCol="0">
            <a:spAutoFit/>
          </a:bodyPr>
          <a:lstStyle/>
          <a:p>
            <a:pPr algn="ctr"/>
            <a:r>
              <a:rPr lang="sv-SE" sz="3200" b="1" dirty="0">
                <a:solidFill>
                  <a:srgbClr val="FF0000"/>
                </a:solidFill>
              </a:rPr>
              <a:t>Is </a:t>
            </a:r>
            <a:r>
              <a:rPr lang="sv-SE" sz="3200" b="1" dirty="0" err="1">
                <a:solidFill>
                  <a:srgbClr val="FF0000"/>
                </a:solidFill>
              </a:rPr>
              <a:t>this</a:t>
            </a:r>
            <a:r>
              <a:rPr lang="sv-SE" sz="3200" b="1" dirty="0">
                <a:solidFill>
                  <a:srgbClr val="FF0000"/>
                </a:solidFill>
              </a:rPr>
              <a:t> </a:t>
            </a:r>
            <a:r>
              <a:rPr lang="sv-SE" sz="3200" b="1" dirty="0" err="1">
                <a:solidFill>
                  <a:srgbClr val="FF0000"/>
                </a:solidFill>
              </a:rPr>
              <a:t>correct</a:t>
            </a:r>
            <a:r>
              <a:rPr lang="sv-SE" sz="3200" b="1" dirty="0">
                <a:solidFill>
                  <a:srgbClr val="FF0000"/>
                </a:solidFill>
              </a:rPr>
              <a:t>?</a:t>
            </a:r>
          </a:p>
        </p:txBody>
      </p:sp>
      <p:sp>
        <p:nvSpPr>
          <p:cNvPr id="12" name="textruta 11">
            <a:extLst>
              <a:ext uri="{FF2B5EF4-FFF2-40B4-BE49-F238E27FC236}">
                <a16:creationId xmlns:a16="http://schemas.microsoft.com/office/drawing/2014/main" id="{BC3E0AF7-A9C4-4F2B-AD4F-0DAABD1872BB}"/>
              </a:ext>
            </a:extLst>
          </p:cNvPr>
          <p:cNvSpPr txBox="1"/>
          <p:nvPr/>
        </p:nvSpPr>
        <p:spPr>
          <a:xfrm>
            <a:off x="496844" y="4565203"/>
            <a:ext cx="4235185" cy="369332"/>
          </a:xfrm>
          <a:prstGeom prst="rect">
            <a:avLst/>
          </a:prstGeom>
          <a:solidFill>
            <a:schemeClr val="bg1"/>
          </a:solidFill>
          <a:ln w="28575">
            <a:solidFill>
              <a:srgbClr val="FF0000"/>
            </a:solidFill>
          </a:ln>
        </p:spPr>
        <p:txBody>
          <a:bodyPr wrap="square" rtlCol="0">
            <a:spAutoFit/>
          </a:bodyPr>
          <a:lstStyle/>
          <a:p>
            <a:r>
              <a:rPr lang="sv-SE" b="1" dirty="0">
                <a:solidFill>
                  <a:srgbClr val="FF0000"/>
                </a:solidFill>
              </a:rPr>
              <a:t>The meeting </a:t>
            </a:r>
            <a:r>
              <a:rPr lang="sv-SE" b="1" dirty="0" err="1">
                <a:solidFill>
                  <a:srgbClr val="FF0000"/>
                </a:solidFill>
              </a:rPr>
              <a:t>concluded</a:t>
            </a:r>
            <a:r>
              <a:rPr lang="sv-SE" b="1" dirty="0">
                <a:solidFill>
                  <a:srgbClr val="FF0000"/>
                </a:solidFill>
              </a:rPr>
              <a:t> </a:t>
            </a:r>
            <a:r>
              <a:rPr lang="sv-SE" b="1" dirty="0" err="1">
                <a:solidFill>
                  <a:srgbClr val="FF0000"/>
                </a:solidFill>
              </a:rPr>
              <a:t>that</a:t>
            </a:r>
            <a:r>
              <a:rPr lang="sv-SE" b="1" dirty="0">
                <a:solidFill>
                  <a:srgbClr val="FF0000"/>
                </a:solidFill>
              </a:rPr>
              <a:t> </a:t>
            </a:r>
            <a:r>
              <a:rPr lang="sv-SE" b="1" dirty="0" err="1">
                <a:solidFill>
                  <a:srgbClr val="FF0000"/>
                </a:solidFill>
              </a:rPr>
              <a:t>this</a:t>
            </a:r>
            <a:r>
              <a:rPr lang="sv-SE" b="1" dirty="0">
                <a:solidFill>
                  <a:srgbClr val="FF0000"/>
                </a:solidFill>
              </a:rPr>
              <a:t> is </a:t>
            </a:r>
            <a:r>
              <a:rPr lang="sv-SE" b="1" dirty="0" err="1">
                <a:solidFill>
                  <a:srgbClr val="FF0000"/>
                </a:solidFill>
              </a:rPr>
              <a:t>correct</a:t>
            </a:r>
            <a:r>
              <a:rPr lang="sv-SE" b="1" dirty="0">
                <a:solidFill>
                  <a:srgbClr val="FF0000"/>
                </a:solidFill>
              </a:rPr>
              <a:t>!</a:t>
            </a:r>
          </a:p>
        </p:txBody>
      </p:sp>
    </p:spTree>
    <p:extLst>
      <p:ext uri="{BB962C8B-B14F-4D97-AF65-F5344CB8AC3E}">
        <p14:creationId xmlns:p14="http://schemas.microsoft.com/office/powerpoint/2010/main" val="320965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a:extLst>
              <a:ext uri="{FF2B5EF4-FFF2-40B4-BE49-F238E27FC236}">
                <a16:creationId xmlns:a16="http://schemas.microsoft.com/office/drawing/2014/main" id="{46AA09A4-4DBE-4365-9DC7-5E3471A35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2050" y="381340"/>
            <a:ext cx="3209925" cy="6039229"/>
          </a:xfrm>
        </p:spPr>
      </p:pic>
      <p:cxnSp>
        <p:nvCxnSpPr>
          <p:cNvPr id="7" name="Rak pilkoppling 6">
            <a:extLst>
              <a:ext uri="{FF2B5EF4-FFF2-40B4-BE49-F238E27FC236}">
                <a16:creationId xmlns:a16="http://schemas.microsoft.com/office/drawing/2014/main" id="{C7419D4D-D942-4282-A0DD-138D537D0BB6}"/>
              </a:ext>
            </a:extLst>
          </p:cNvPr>
          <p:cNvCxnSpPr>
            <a:cxnSpLocks/>
          </p:cNvCxnSpPr>
          <p:nvPr/>
        </p:nvCxnSpPr>
        <p:spPr>
          <a:xfrm flipH="1" flipV="1">
            <a:off x="3667127" y="2867025"/>
            <a:ext cx="1657348" cy="6477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Rak pilkoppling 7">
            <a:extLst>
              <a:ext uri="{FF2B5EF4-FFF2-40B4-BE49-F238E27FC236}">
                <a16:creationId xmlns:a16="http://schemas.microsoft.com/office/drawing/2014/main" id="{23A32CB0-A82B-4974-AE34-411AA725EDBC}"/>
              </a:ext>
            </a:extLst>
          </p:cNvPr>
          <p:cNvCxnSpPr>
            <a:cxnSpLocks/>
          </p:cNvCxnSpPr>
          <p:nvPr/>
        </p:nvCxnSpPr>
        <p:spPr>
          <a:xfrm flipH="1">
            <a:off x="3667126" y="3790950"/>
            <a:ext cx="1657349" cy="15716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ruta 10">
            <a:extLst>
              <a:ext uri="{FF2B5EF4-FFF2-40B4-BE49-F238E27FC236}">
                <a16:creationId xmlns:a16="http://schemas.microsoft.com/office/drawing/2014/main" id="{EC9D78CF-4DBC-4E15-9A65-BE9820B6A843}"/>
              </a:ext>
            </a:extLst>
          </p:cNvPr>
          <p:cNvSpPr txBox="1"/>
          <p:nvPr/>
        </p:nvSpPr>
        <p:spPr>
          <a:xfrm>
            <a:off x="5324475" y="3314700"/>
            <a:ext cx="1990725" cy="1200329"/>
          </a:xfrm>
          <a:prstGeom prst="rect">
            <a:avLst/>
          </a:prstGeom>
          <a:noFill/>
          <a:ln w="44450">
            <a:solidFill>
              <a:srgbClr val="FF0000"/>
            </a:solidFill>
          </a:ln>
        </p:spPr>
        <p:txBody>
          <a:bodyPr wrap="square" rtlCol="0">
            <a:spAutoFit/>
          </a:bodyPr>
          <a:lstStyle/>
          <a:p>
            <a:r>
              <a:rPr lang="sv-SE" b="1" dirty="0">
                <a:solidFill>
                  <a:srgbClr val="FF0000"/>
                </a:solidFill>
              </a:rPr>
              <a:t>The wire </a:t>
            </a:r>
            <a:r>
              <a:rPr lang="sv-SE" b="1" dirty="0" err="1">
                <a:solidFill>
                  <a:srgbClr val="FF0000"/>
                </a:solidFill>
              </a:rPr>
              <a:t>length</a:t>
            </a:r>
            <a:r>
              <a:rPr lang="sv-SE" b="1" dirty="0">
                <a:solidFill>
                  <a:srgbClr val="FF0000"/>
                </a:solidFill>
              </a:rPr>
              <a:t> </a:t>
            </a:r>
            <a:r>
              <a:rPr lang="sv-SE" b="1" dirty="0" err="1">
                <a:solidFill>
                  <a:srgbClr val="FF0000"/>
                </a:solidFill>
              </a:rPr>
              <a:t>depends</a:t>
            </a:r>
            <a:r>
              <a:rPr lang="sv-SE" b="1" dirty="0">
                <a:solidFill>
                  <a:srgbClr val="FF0000"/>
                </a:solidFill>
              </a:rPr>
              <a:t> on </a:t>
            </a:r>
            <a:r>
              <a:rPr lang="sv-SE" b="1" dirty="0" err="1">
                <a:solidFill>
                  <a:srgbClr val="FF0000"/>
                </a:solidFill>
              </a:rPr>
              <a:t>where</a:t>
            </a:r>
            <a:r>
              <a:rPr lang="sv-SE" b="1" dirty="0">
                <a:solidFill>
                  <a:srgbClr val="FF0000"/>
                </a:solidFill>
              </a:rPr>
              <a:t> </a:t>
            </a:r>
            <a:r>
              <a:rPr lang="sv-SE" b="1" dirty="0" err="1">
                <a:solidFill>
                  <a:srgbClr val="FF0000"/>
                </a:solidFill>
              </a:rPr>
              <a:t>these</a:t>
            </a:r>
            <a:r>
              <a:rPr lang="sv-SE" b="1" dirty="0">
                <a:solidFill>
                  <a:srgbClr val="FF0000"/>
                </a:solidFill>
              </a:rPr>
              <a:t> </a:t>
            </a:r>
            <a:r>
              <a:rPr lang="sv-SE" b="1" dirty="0" err="1">
                <a:solidFill>
                  <a:srgbClr val="FF0000"/>
                </a:solidFill>
              </a:rPr>
              <a:t>are</a:t>
            </a:r>
            <a:r>
              <a:rPr lang="sv-SE" b="1" dirty="0">
                <a:solidFill>
                  <a:srgbClr val="FF0000"/>
                </a:solidFill>
              </a:rPr>
              <a:t> </a:t>
            </a:r>
            <a:r>
              <a:rPr lang="sv-SE" b="1" dirty="0" err="1">
                <a:solidFill>
                  <a:srgbClr val="FF0000"/>
                </a:solidFill>
              </a:rPr>
              <a:t>clamped</a:t>
            </a:r>
            <a:r>
              <a:rPr lang="sv-SE" b="1" dirty="0">
                <a:solidFill>
                  <a:srgbClr val="FF0000"/>
                </a:solidFill>
              </a:rPr>
              <a:t> to the wire loop…</a:t>
            </a:r>
          </a:p>
        </p:txBody>
      </p:sp>
      <p:cxnSp>
        <p:nvCxnSpPr>
          <p:cNvPr id="12" name="Rak pilkoppling 11">
            <a:extLst>
              <a:ext uri="{FF2B5EF4-FFF2-40B4-BE49-F238E27FC236}">
                <a16:creationId xmlns:a16="http://schemas.microsoft.com/office/drawing/2014/main" id="{8EF6F5C1-D183-494D-B520-4589DEC1DAEA}"/>
              </a:ext>
            </a:extLst>
          </p:cNvPr>
          <p:cNvCxnSpPr>
            <a:cxnSpLocks/>
          </p:cNvCxnSpPr>
          <p:nvPr/>
        </p:nvCxnSpPr>
        <p:spPr>
          <a:xfrm flipH="1">
            <a:off x="3667126" y="1809031"/>
            <a:ext cx="2419350" cy="6960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ruta 14">
            <a:extLst>
              <a:ext uri="{FF2B5EF4-FFF2-40B4-BE49-F238E27FC236}">
                <a16:creationId xmlns:a16="http://schemas.microsoft.com/office/drawing/2014/main" id="{B90CC79E-CF73-4F9E-B69C-FD850E8CABE2}"/>
              </a:ext>
            </a:extLst>
          </p:cNvPr>
          <p:cNvSpPr txBox="1"/>
          <p:nvPr/>
        </p:nvSpPr>
        <p:spPr>
          <a:xfrm>
            <a:off x="6086476" y="1624365"/>
            <a:ext cx="1142999" cy="369332"/>
          </a:xfrm>
          <a:prstGeom prst="rect">
            <a:avLst/>
          </a:prstGeom>
          <a:noFill/>
          <a:ln w="44450">
            <a:solidFill>
              <a:srgbClr val="FF0000"/>
            </a:solidFill>
          </a:ln>
        </p:spPr>
        <p:txBody>
          <a:bodyPr wrap="square" rtlCol="0">
            <a:spAutoFit/>
          </a:bodyPr>
          <a:lstStyle/>
          <a:p>
            <a:r>
              <a:rPr lang="sv-SE" b="1" dirty="0">
                <a:solidFill>
                  <a:srgbClr val="FF0000"/>
                </a:solidFill>
              </a:rPr>
              <a:t>Wire loop</a:t>
            </a:r>
          </a:p>
        </p:txBody>
      </p:sp>
      <p:sp>
        <p:nvSpPr>
          <p:cNvPr id="9" name="textruta 8">
            <a:extLst>
              <a:ext uri="{FF2B5EF4-FFF2-40B4-BE49-F238E27FC236}">
                <a16:creationId xmlns:a16="http://schemas.microsoft.com/office/drawing/2014/main" id="{7E4D16CD-402D-4C60-AAF7-0F885C8F94A2}"/>
              </a:ext>
            </a:extLst>
          </p:cNvPr>
          <p:cNvSpPr txBox="1"/>
          <p:nvPr/>
        </p:nvSpPr>
        <p:spPr>
          <a:xfrm>
            <a:off x="795434" y="381340"/>
            <a:ext cx="7553132" cy="369332"/>
          </a:xfrm>
          <a:prstGeom prst="rect">
            <a:avLst/>
          </a:prstGeom>
          <a:solidFill>
            <a:schemeClr val="bg1"/>
          </a:solidFill>
          <a:ln w="28575">
            <a:solidFill>
              <a:srgbClr val="FF0000"/>
            </a:solidFill>
          </a:ln>
        </p:spPr>
        <p:txBody>
          <a:bodyPr wrap="square" rtlCol="0">
            <a:spAutoFit/>
          </a:bodyPr>
          <a:lstStyle/>
          <a:p>
            <a:r>
              <a:rPr lang="sv-SE" b="1" dirty="0" err="1">
                <a:solidFill>
                  <a:srgbClr val="FF0000"/>
                </a:solidFill>
              </a:rPr>
              <a:t>We</a:t>
            </a:r>
            <a:r>
              <a:rPr lang="sv-SE" b="1" dirty="0">
                <a:solidFill>
                  <a:srgbClr val="FF0000"/>
                </a:solidFill>
              </a:rPr>
              <a:t> </a:t>
            </a:r>
            <a:r>
              <a:rPr lang="sv-SE" b="1" dirty="0" err="1">
                <a:solidFill>
                  <a:srgbClr val="FF0000"/>
                </a:solidFill>
              </a:rPr>
              <a:t>need</a:t>
            </a:r>
            <a:r>
              <a:rPr lang="sv-SE" b="1" dirty="0">
                <a:solidFill>
                  <a:srgbClr val="FF0000"/>
                </a:solidFill>
              </a:rPr>
              <a:t> to </a:t>
            </a:r>
            <a:r>
              <a:rPr lang="sv-SE" b="1" dirty="0" err="1">
                <a:solidFill>
                  <a:srgbClr val="FF0000"/>
                </a:solidFill>
              </a:rPr>
              <a:t>take</a:t>
            </a:r>
            <a:r>
              <a:rPr lang="sv-SE" b="1" dirty="0">
                <a:solidFill>
                  <a:srgbClr val="FF0000"/>
                </a:solidFill>
              </a:rPr>
              <a:t> a look at </a:t>
            </a:r>
            <a:r>
              <a:rPr lang="sv-SE" b="1" dirty="0" err="1">
                <a:solidFill>
                  <a:srgbClr val="FF0000"/>
                </a:solidFill>
              </a:rPr>
              <a:t>this</a:t>
            </a:r>
            <a:r>
              <a:rPr lang="sv-SE" b="1" dirty="0">
                <a:solidFill>
                  <a:srgbClr val="FF0000"/>
                </a:solidFill>
              </a:rPr>
              <a:t> </a:t>
            </a:r>
            <a:r>
              <a:rPr lang="sv-SE" b="1" dirty="0" err="1">
                <a:solidFill>
                  <a:srgbClr val="FF0000"/>
                </a:solidFill>
              </a:rPr>
              <a:t>again</a:t>
            </a:r>
            <a:r>
              <a:rPr lang="sv-SE" b="1" dirty="0">
                <a:solidFill>
                  <a:srgbClr val="FF0000"/>
                </a:solidFill>
              </a:rPr>
              <a:t>. </a:t>
            </a:r>
            <a:r>
              <a:rPr lang="sv-SE" b="1" dirty="0" err="1">
                <a:solidFill>
                  <a:srgbClr val="FF0000"/>
                </a:solidFill>
              </a:rPr>
              <a:t>Please</a:t>
            </a:r>
            <a:r>
              <a:rPr lang="sv-SE" b="1" dirty="0">
                <a:solidFill>
                  <a:srgbClr val="FF0000"/>
                </a:solidFill>
              </a:rPr>
              <a:t> check </a:t>
            </a:r>
            <a:r>
              <a:rPr lang="sv-SE" b="1" dirty="0" err="1">
                <a:solidFill>
                  <a:srgbClr val="FF0000"/>
                </a:solidFill>
              </a:rPr>
              <a:t>drawing</a:t>
            </a:r>
            <a:r>
              <a:rPr lang="sv-SE" b="1" dirty="0">
                <a:solidFill>
                  <a:srgbClr val="FF0000"/>
                </a:solidFill>
              </a:rPr>
              <a:t> </a:t>
            </a:r>
            <a:r>
              <a:rPr lang="sv-SE" b="1" dirty="0" err="1">
                <a:solidFill>
                  <a:srgbClr val="FF0000"/>
                </a:solidFill>
              </a:rPr>
              <a:t>that</a:t>
            </a:r>
            <a:r>
              <a:rPr lang="sv-SE" b="1" dirty="0">
                <a:solidFill>
                  <a:srgbClr val="FF0000"/>
                </a:solidFill>
              </a:rPr>
              <a:t> </a:t>
            </a:r>
            <a:r>
              <a:rPr lang="sv-SE" b="1" dirty="0" err="1">
                <a:solidFill>
                  <a:srgbClr val="FF0000"/>
                </a:solidFill>
              </a:rPr>
              <a:t>comes</a:t>
            </a:r>
            <a:r>
              <a:rPr lang="sv-SE" b="1" dirty="0">
                <a:solidFill>
                  <a:srgbClr val="FF0000"/>
                </a:solidFill>
              </a:rPr>
              <a:t> </a:t>
            </a:r>
            <a:r>
              <a:rPr lang="sv-SE" b="1" dirty="0" err="1">
                <a:solidFill>
                  <a:srgbClr val="FF0000"/>
                </a:solidFill>
              </a:rPr>
              <a:t>next</a:t>
            </a:r>
            <a:r>
              <a:rPr lang="sv-SE" b="1" dirty="0">
                <a:solidFill>
                  <a:srgbClr val="FF0000"/>
                </a:solidFill>
              </a:rPr>
              <a:t>.</a:t>
            </a:r>
          </a:p>
        </p:txBody>
      </p:sp>
      <p:pic>
        <p:nvPicPr>
          <p:cNvPr id="3" name="Bildobjekt 2">
            <a:extLst>
              <a:ext uri="{FF2B5EF4-FFF2-40B4-BE49-F238E27FC236}">
                <a16:creationId xmlns:a16="http://schemas.microsoft.com/office/drawing/2014/main" id="{84FB6B46-B536-431C-8CA5-C755A186A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7407" y="1495425"/>
            <a:ext cx="6400799" cy="4217218"/>
          </a:xfrm>
          <a:prstGeom prst="rect">
            <a:avLst/>
          </a:prstGeom>
          <a:solidFill>
            <a:schemeClr val="bg1"/>
          </a:solidFill>
          <a:ln>
            <a:solidFill>
              <a:schemeClr val="tx1"/>
            </a:solidFill>
          </a:ln>
        </p:spPr>
      </p:pic>
    </p:spTree>
    <p:extLst>
      <p:ext uri="{BB962C8B-B14F-4D97-AF65-F5344CB8AC3E}">
        <p14:creationId xmlns:p14="http://schemas.microsoft.com/office/powerpoint/2010/main" val="18724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vägg, inomhus&#10;&#10;Automatiskt genererad beskrivning">
            <a:extLst>
              <a:ext uri="{FF2B5EF4-FFF2-40B4-BE49-F238E27FC236}">
                <a16:creationId xmlns:a16="http://schemas.microsoft.com/office/drawing/2014/main" id="{A03CC9E3-1ADD-498A-8ACF-6D218B8FD0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287000" cy="6858000"/>
          </a:xfrm>
        </p:spPr>
      </p:pic>
      <p:sp>
        <p:nvSpPr>
          <p:cNvPr id="2" name="textruta 1">
            <a:extLst>
              <a:ext uri="{FF2B5EF4-FFF2-40B4-BE49-F238E27FC236}">
                <a16:creationId xmlns:a16="http://schemas.microsoft.com/office/drawing/2014/main" id="{EC39D38C-7937-4AD7-8CC1-39E6982A2940}"/>
              </a:ext>
            </a:extLst>
          </p:cNvPr>
          <p:cNvSpPr txBox="1"/>
          <p:nvPr/>
        </p:nvSpPr>
        <p:spPr>
          <a:xfrm>
            <a:off x="5534025" y="133350"/>
            <a:ext cx="2790825" cy="461665"/>
          </a:xfrm>
          <a:prstGeom prst="rect">
            <a:avLst/>
          </a:prstGeom>
          <a:noFill/>
        </p:spPr>
        <p:txBody>
          <a:bodyPr wrap="square" rtlCol="0">
            <a:spAutoFit/>
          </a:bodyPr>
          <a:lstStyle/>
          <a:p>
            <a:r>
              <a:rPr lang="sv-SE" sz="2400" b="1" dirty="0">
                <a:solidFill>
                  <a:srgbClr val="FF0000"/>
                </a:solidFill>
              </a:rPr>
              <a:t>How do </a:t>
            </a:r>
            <a:r>
              <a:rPr lang="sv-SE" sz="2400" b="1" dirty="0" err="1">
                <a:solidFill>
                  <a:srgbClr val="FF0000"/>
                </a:solidFill>
              </a:rPr>
              <a:t>we</a:t>
            </a:r>
            <a:r>
              <a:rPr lang="sv-SE" sz="2400" b="1" dirty="0">
                <a:solidFill>
                  <a:srgbClr val="FF0000"/>
                </a:solidFill>
              </a:rPr>
              <a:t> do </a:t>
            </a:r>
            <a:r>
              <a:rPr lang="sv-SE" sz="2400" b="1" dirty="0" err="1">
                <a:solidFill>
                  <a:srgbClr val="FF0000"/>
                </a:solidFill>
              </a:rPr>
              <a:t>this</a:t>
            </a:r>
            <a:r>
              <a:rPr lang="sv-SE" sz="2400" b="1" dirty="0">
                <a:solidFill>
                  <a:srgbClr val="FF0000"/>
                </a:solidFill>
              </a:rPr>
              <a:t>?</a:t>
            </a:r>
          </a:p>
        </p:txBody>
      </p:sp>
    </p:spTree>
    <p:extLst>
      <p:ext uri="{BB962C8B-B14F-4D97-AF65-F5344CB8AC3E}">
        <p14:creationId xmlns:p14="http://schemas.microsoft.com/office/powerpoint/2010/main" val="237432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tshållare för innehåll 5">
            <a:extLst>
              <a:ext uri="{FF2B5EF4-FFF2-40B4-BE49-F238E27FC236}">
                <a16:creationId xmlns:a16="http://schemas.microsoft.com/office/drawing/2014/main" id="{F43D8887-2EA7-480F-948D-A00D17296B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287001" cy="6858000"/>
          </a:xfrm>
        </p:spPr>
      </p:pic>
    </p:spTree>
    <p:extLst>
      <p:ext uri="{BB962C8B-B14F-4D97-AF65-F5344CB8AC3E}">
        <p14:creationId xmlns:p14="http://schemas.microsoft.com/office/powerpoint/2010/main" val="3175767205"/>
      </p:ext>
    </p:extLst>
  </p:cSld>
  <p:clrMapOvr>
    <a:masterClrMapping/>
  </p:clrMapOvr>
</p:sld>
</file>

<file path=ppt/theme/theme1.xml><?xml version="1.0" encoding="utf-8"?>
<a:theme xmlns:a="http://schemas.openxmlformats.org/drawingml/2006/main" name="Office-tema">
  <a:themeElements>
    <a:clrScheme name="Office-t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t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579</TotalTime>
  <Words>1547</Words>
  <Application>Microsoft Macintosh PowerPoint</Application>
  <PresentationFormat>On-screen Show (4:3)</PresentationFormat>
  <Paragraphs>110</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Georgia</vt:lpstr>
      <vt:lpstr>Times New Roman</vt:lpstr>
      <vt:lpstr>Office-tema</vt:lpstr>
      <vt:lpstr>Thermal test workshop</vt:lpstr>
      <vt:lpstr>Main agenda/talking point areas</vt:lpstr>
      <vt:lpstr>PowerPoint Presentation</vt:lpstr>
      <vt:lpstr>1 – Background</vt:lpstr>
      <vt:lpstr>2 – Suspension system</vt:lpstr>
      <vt:lpstr>PowerPoint Presentation</vt:lpstr>
      <vt:lpstr>PowerPoint Presentation</vt:lpstr>
      <vt:lpstr>PowerPoint Presentation</vt:lpstr>
      <vt:lpstr>PowerPoint Presentation</vt:lpstr>
      <vt:lpstr>PowerPoint Presentation</vt:lpstr>
      <vt:lpstr>PowerPoint Presentation</vt:lpstr>
      <vt:lpstr>3 – Thermocouples</vt:lpstr>
      <vt:lpstr>PowerPoint Presentation</vt:lpstr>
      <vt:lpstr>PowerPoint Presentation</vt:lpstr>
      <vt:lpstr>4 – Cover plates/dummy solar panels</vt:lpstr>
      <vt:lpstr>5 – Heaters</vt:lpstr>
      <vt:lpstr>Heater locations and proposed warning TCs attachment</vt:lpstr>
      <vt:lpstr>PowerPoint Presentation</vt:lpstr>
      <vt:lpstr>PowerPoint Presentation</vt:lpstr>
      <vt:lpstr>6 – OBCSW/Teststand support</vt:lpstr>
      <vt:lpstr>7 – New TBT/TVCT sims</vt:lpstr>
      <vt:lpstr>8 – Sequence of events</vt:lpstr>
      <vt:lpstr>9 – Various items</vt:lpstr>
      <vt:lpstr>Agnes’ comments</vt:lpstr>
      <vt:lpstr>Laura’s notes from the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Thermal test workshop</dc:title>
  <dc:creator>Sven Grahn</dc:creator>
  <cp:lastModifiedBy>Hemanth Venkatesan</cp:lastModifiedBy>
  <cp:revision>40</cp:revision>
  <dcterms:created xsi:type="dcterms:W3CDTF">2022-02-07T09:12:47Z</dcterms:created>
  <dcterms:modified xsi:type="dcterms:W3CDTF">2022-05-11T08:00:48Z</dcterms:modified>
</cp:coreProperties>
</file>